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72" r:id="rId5"/>
    <p:sldId id="273" r:id="rId6"/>
    <p:sldId id="271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G4rb4y4bSwtodhVbcyFBcqg/5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374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101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943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06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37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93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930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042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43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278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812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21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0181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628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994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011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050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025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283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815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067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package" Target="../embeddings/Planilha_do_Microsoft_Excel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10" y="0"/>
            <a:ext cx="12306218" cy="6858000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0" y="1857917"/>
            <a:ext cx="7328848" cy="435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Normas contábeis para pequenas e médias empresas</a:t>
            </a:r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Luciano Perrone</a:t>
            </a:r>
            <a:b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16/05/2023</a:t>
            </a:r>
            <a:endParaRPr lang="pt-BR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00862"/>
            <a:ext cx="2906973" cy="86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2. DIAGNÓSTICO – Exemplo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7" y="1435005"/>
            <a:ext cx="11957904" cy="466554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547212" y="4285397"/>
            <a:ext cx="2756847" cy="25726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3. FORMALIZAÇÃO</a:t>
            </a:r>
            <a:endParaRPr dirty="0"/>
          </a:p>
        </p:txBody>
      </p:sp>
      <p:sp>
        <p:nvSpPr>
          <p:cNvPr id="8" name="Google Shape;130;p7"/>
          <p:cNvSpPr txBox="1">
            <a:spLocks noGrp="1"/>
          </p:cNvSpPr>
          <p:nvPr>
            <p:ph type="body" idx="1"/>
          </p:nvPr>
        </p:nvSpPr>
        <p:spPr>
          <a:xfrm>
            <a:off x="240210" y="1660369"/>
            <a:ext cx="11703696" cy="457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FontTx/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Demonstração de transição:</a:t>
            </a: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Os ajustes contábeis necessários à transição deverão ser tratados como mudanças de práticas contábeis e registrados contra a conta de lucros ou prejuízos acumulados. </a:t>
            </a:r>
            <a:endParaRPr lang="pt-BR" altLang="pt-BR" sz="20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457200" lvl="1"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Reconhecer </a:t>
            </a:r>
            <a:r>
              <a:rPr lang="pt-BR" altLang="pt-BR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todos os ativos e passivos cujos reconhecimentos são exigidos por esta Norma;</a:t>
            </a: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    </a:t>
            </a:r>
            <a:r>
              <a:rPr lang="pt-BR" altLang="pt-BR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Baixar ativos ou passivos se esta Norma não permitir tais reconhecimentos; </a:t>
            </a: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    </a:t>
            </a:r>
            <a:r>
              <a:rPr lang="pt-BR" altLang="pt-BR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Reclassificar itens que reconheceu anteriormente de forma diferente desta Norma  </a:t>
            </a:r>
            <a:endParaRPr lang="pt-BR" altLang="pt-BR" sz="20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Abertura ou fresh start:</a:t>
            </a:r>
            <a:endParaRPr lang="pt-BR" altLang="pt-BR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r>
              <a:rPr lang="pt-BR" altLang="pt-BR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t-BR" altLang="pt-BR" sz="2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Quando </a:t>
            </a:r>
            <a:r>
              <a:rPr lang="pt-BR" altLang="pt-B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não </a:t>
            </a:r>
            <a:r>
              <a:rPr lang="pt-BR" altLang="pt-B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dispuser de demonstrações contábeis na adoção inicial desta Norma, deverá elaborar balanço especial de abertura com base em inventário geral (fresh start financial statements) a ser feito com rigor, com prudência e com o máximo de fundamento possível em documentos externos. </a:t>
            </a:r>
          </a:p>
          <a:p>
            <a:pPr algn="just">
              <a:lnSpc>
                <a:spcPct val="103000"/>
              </a:lnSpc>
              <a:spcBef>
                <a:spcPct val="0"/>
              </a:spcBef>
              <a:spcAft>
                <a:spcPts val="25"/>
              </a:spcAft>
              <a:buNone/>
            </a:pP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DEMONSTRAÇÕES</a:t>
            </a:r>
            <a:endParaRPr dirty="0"/>
          </a:p>
        </p:txBody>
      </p:sp>
      <p:graphicFrame>
        <p:nvGraphicFramePr>
          <p:cNvPr id="6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64200"/>
              </p:ext>
            </p:extLst>
          </p:nvPr>
        </p:nvGraphicFramePr>
        <p:xfrm>
          <a:off x="122238" y="1514474"/>
          <a:ext cx="11880850" cy="423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Worksheet" r:id="rId4" imgW="9248885" imgH="2866952" progId="Excel.Sheet.12">
                  <p:embed/>
                </p:oleObj>
              </mc:Choice>
              <mc:Fallback>
                <p:oleObj name="Worksheet" r:id="rId4" imgW="9248885" imgH="286695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514474"/>
                        <a:ext cx="11880850" cy="4231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10904" y="5561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“FRESH”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1771509"/>
            <a:ext cx="11780133" cy="4855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5698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“FRESH”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3" y="1762108"/>
            <a:ext cx="10391419" cy="48880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10904" y="8018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TRANSIÇÃO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755215"/>
            <a:ext cx="12026439" cy="30723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783608" y="6244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TRANSIÇÃO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4" y="1689269"/>
            <a:ext cx="10779670" cy="49610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10884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TRANSIÇÃO</a:t>
            </a: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7" y="3178295"/>
            <a:ext cx="11660273" cy="36182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24552" y="8155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TRANSIÇÃO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8" y="2021651"/>
            <a:ext cx="11606239" cy="478858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018070" y="4290229"/>
            <a:ext cx="2756847" cy="25726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633480" y="1061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EFEITOS PRÁTICOS – DECLARAÇÃO</a:t>
            </a:r>
            <a:endParaRPr dirty="0"/>
          </a:p>
        </p:txBody>
      </p:sp>
      <p:sp>
        <p:nvSpPr>
          <p:cNvPr id="8" name="Google Shape;130;p7"/>
          <p:cNvSpPr txBox="1">
            <a:spLocks noGrp="1"/>
          </p:cNvSpPr>
          <p:nvPr>
            <p:ph type="body" idx="1"/>
          </p:nvPr>
        </p:nvSpPr>
        <p:spPr>
          <a:xfrm>
            <a:off x="240210" y="2533829"/>
            <a:ext cx="11703696" cy="457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>
              <a:buNone/>
            </a:pPr>
            <a:r>
              <a:rPr lang="pt-B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t-BR" sz="2200" b="1" dirty="0" smtClean="0">
                <a:latin typeface="+mn-lt"/>
              </a:rPr>
              <a:t>Apresentação </a:t>
            </a:r>
            <a:r>
              <a:rPr lang="pt-BR" sz="2200" b="1" dirty="0">
                <a:latin typeface="+mn-lt"/>
              </a:rPr>
              <a:t>das demonstrações </a:t>
            </a:r>
            <a:r>
              <a:rPr lang="pt-BR" sz="2200" b="1" dirty="0" smtClean="0">
                <a:latin typeface="+mn-lt"/>
              </a:rPr>
              <a:t>contábeis</a:t>
            </a:r>
          </a:p>
          <a:p>
            <a:pPr marL="114300" lvl="0" indent="0" algn="just">
              <a:buNone/>
            </a:pPr>
            <a:endParaRPr lang="pt-BR" sz="2200" dirty="0">
              <a:latin typeface="+mn-lt"/>
            </a:endParaRPr>
          </a:p>
          <a:p>
            <a:pPr marL="114300" indent="0" algn="just">
              <a:buNone/>
            </a:pPr>
            <a:r>
              <a:rPr lang="pt-BR" sz="2200" b="1" dirty="0" smtClean="0">
                <a:latin typeface="+mn-lt"/>
              </a:rPr>
              <a:t>	Declaração </a:t>
            </a:r>
            <a:r>
              <a:rPr lang="pt-BR" sz="2200" b="1" dirty="0">
                <a:latin typeface="+mn-lt"/>
              </a:rPr>
              <a:t>de Conformidade</a:t>
            </a:r>
            <a:endParaRPr lang="pt-BR" sz="2200" dirty="0">
              <a:latin typeface="+mn-lt"/>
            </a:endParaRPr>
          </a:p>
          <a:p>
            <a:pPr marL="114300" indent="0" algn="just">
              <a:buNone/>
            </a:pPr>
            <a:r>
              <a:rPr lang="pt-BR" sz="2200" dirty="0" smtClean="0">
                <a:latin typeface="+mn-lt"/>
              </a:rPr>
              <a:t>	As </a:t>
            </a:r>
            <a:r>
              <a:rPr lang="pt-BR" sz="2200" dirty="0">
                <a:latin typeface="+mn-lt"/>
              </a:rPr>
              <a:t>demonstrações contábeis foram elaboradas de acordo com as práticas contábeis </a:t>
            </a:r>
            <a:r>
              <a:rPr lang="pt-BR" sz="2200" dirty="0" smtClean="0">
                <a:latin typeface="+mn-lt"/>
              </a:rPr>
              <a:t>	adotadas </a:t>
            </a:r>
            <a:r>
              <a:rPr lang="pt-BR" sz="2200" dirty="0">
                <a:latin typeface="+mn-lt"/>
              </a:rPr>
              <a:t>no Brasil e as normas emitidas pelo Conselho Federal de Contabilidade </a:t>
            </a:r>
            <a:r>
              <a:rPr lang="pt-BR" sz="2200" dirty="0" smtClean="0">
                <a:latin typeface="+mn-lt"/>
              </a:rPr>
              <a:t>	(</a:t>
            </a:r>
            <a:r>
              <a:rPr lang="pt-BR" sz="2200" dirty="0">
                <a:latin typeface="+mn-lt"/>
              </a:rPr>
              <a:t>CFC</a:t>
            </a:r>
            <a:r>
              <a:rPr lang="pt-BR" sz="2200" dirty="0" smtClean="0">
                <a:latin typeface="+mn-lt"/>
              </a:rPr>
              <a:t>) – NBC TG 1.000 (R1), NBC TG 1001, NBC TG 1002...</a:t>
            </a: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1518922" y="849665"/>
            <a:ext cx="4010998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CONTEÚDO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173386" y="965551"/>
            <a:ext cx="6377769" cy="517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Panorama </a:t>
            </a:r>
            <a:r>
              <a:rPr lang="pt-BR" sz="2000" dirty="0"/>
              <a:t>conceitual de IFRS no 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Ações </a:t>
            </a:r>
            <a:r>
              <a:rPr lang="pt-BR" sz="2000" dirty="0"/>
              <a:t>fundamentais para adequação às IFRS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Demonstrações </a:t>
            </a:r>
            <a:r>
              <a:rPr lang="pt-BR" sz="2000" dirty="0"/>
              <a:t>contábeis exigidas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Efeitos </a:t>
            </a:r>
            <a:r>
              <a:rPr lang="pt-BR" sz="2000" dirty="0"/>
              <a:t>práticos relevantes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6"/>
          <p:cNvCxnSpPr/>
          <p:nvPr/>
        </p:nvCxnSpPr>
        <p:spPr>
          <a:xfrm>
            <a:off x="5744408" y="849665"/>
            <a:ext cx="0" cy="4816034"/>
          </a:xfrm>
          <a:prstGeom prst="straightConnector1">
            <a:avLst/>
          </a:prstGeom>
          <a:noFill/>
          <a:ln w="28575" cap="flat" cmpd="sng">
            <a:solidFill>
              <a:srgbClr val="15234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BIBLIOGRAFIA</a:t>
            </a:r>
            <a:endParaRPr dirty="0"/>
          </a:p>
        </p:txBody>
      </p:sp>
      <p:sp>
        <p:nvSpPr>
          <p:cNvPr id="8" name="Google Shape;130;p7"/>
          <p:cNvSpPr txBox="1">
            <a:spLocks noGrp="1"/>
          </p:cNvSpPr>
          <p:nvPr>
            <p:ph type="body" idx="1"/>
          </p:nvPr>
        </p:nvSpPr>
        <p:spPr>
          <a:xfrm>
            <a:off x="240210" y="1660369"/>
            <a:ext cx="11703696" cy="457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>
              <a:buNone/>
            </a:pPr>
            <a:r>
              <a:rPr lang="pt-B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t-BR" altLang="pt-BR" sz="20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782" y="1555841"/>
            <a:ext cx="33666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NBC TG 1000 (R1)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NBC TG 1001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NBC TG 1002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Lei 11.638/2007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IN RFB </a:t>
            </a:r>
            <a:r>
              <a:rPr lang="pt-BR" sz="2000" dirty="0" smtClean="0"/>
              <a:t>1.700/2017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Decreto RFB </a:t>
            </a:r>
            <a:r>
              <a:rPr lang="pt-BR" sz="2000" dirty="0" smtClean="0"/>
              <a:t>9.580/2018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6218" cy="6858000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50126" y="4299046"/>
            <a:ext cx="5800297" cy="242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Grato pela participação!</a:t>
            </a:r>
            <a:r>
              <a:rPr lang="pt-BR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luciano_perronecontabil</a:t>
            </a:r>
            <a:br>
              <a:rPr lang="pt-BR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@professorlucianoperrone</a:t>
            </a:r>
            <a:r>
              <a:rPr lang="pt-BR" sz="25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pt-BR" sz="25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endParaRPr lang="pt-BR" sz="25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74" y="4435522"/>
            <a:ext cx="1123775" cy="9298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142" y="5513696"/>
            <a:ext cx="1057275" cy="1085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6" y="3300775"/>
            <a:ext cx="2906973" cy="8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24552" y="7199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PANORAMA CONCEITUAL - IFRS</a:t>
            </a:r>
            <a:endParaRPr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" y="2107394"/>
            <a:ext cx="103235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619834" y="6790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PANORAMA CONCEITUAL- TRIBUTOS</a:t>
            </a:r>
            <a:endParaRPr dirty="0"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240210" y="2083455"/>
            <a:ext cx="112637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spcBef>
                <a:spcPts val="0"/>
              </a:spcBef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+mn-lt"/>
              </a:rPr>
              <a:t>DECRETO </a:t>
            </a:r>
            <a:r>
              <a:rPr lang="pt-BR" sz="2000" b="1" dirty="0">
                <a:solidFill>
                  <a:srgbClr val="000000"/>
                </a:solidFill>
                <a:latin typeface="+mn-lt"/>
              </a:rPr>
              <a:t>RFB </a:t>
            </a:r>
            <a:r>
              <a:rPr lang="pt-BR" sz="2000" b="1" dirty="0" smtClean="0">
                <a:solidFill>
                  <a:srgbClr val="000000"/>
                </a:solidFill>
                <a:latin typeface="+mn-lt"/>
              </a:rPr>
              <a:t>9.580/2018 (RIR)</a:t>
            </a:r>
          </a:p>
          <a:p>
            <a:pPr marL="114300" indent="0" algn="just">
              <a:spcBef>
                <a:spcPts val="0"/>
              </a:spcBef>
              <a:buNone/>
              <a:defRPr/>
            </a:pPr>
            <a:endParaRPr lang="pt-BR" sz="2000" b="1" dirty="0">
              <a:solidFill>
                <a:srgbClr val="000000"/>
              </a:solidFill>
              <a:latin typeface="+mn-lt"/>
            </a:endParaRPr>
          </a:p>
          <a:p>
            <a:pPr marL="114300" indent="0" algn="just">
              <a:spcBef>
                <a:spcPts val="0"/>
              </a:spcBef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+mn-lt"/>
              </a:rPr>
              <a:t>INSTRUÇÃO </a:t>
            </a:r>
            <a:r>
              <a:rPr lang="pt-BR" sz="2000" b="1" dirty="0">
                <a:solidFill>
                  <a:srgbClr val="000000"/>
                </a:solidFill>
                <a:latin typeface="+mn-lt"/>
              </a:rPr>
              <a:t>NORMATIVA RFB 1.700 de 14 de março de 2017</a:t>
            </a:r>
          </a:p>
          <a:p>
            <a:pPr algn="just">
              <a:spcBef>
                <a:spcPts val="0"/>
              </a:spcBef>
              <a:defRPr/>
            </a:pPr>
            <a:endParaRPr lang="pt-BR" sz="2000" b="1" dirty="0">
              <a:solidFill>
                <a:srgbClr val="000000"/>
              </a:solidFill>
              <a:latin typeface="+mn-lt"/>
            </a:endParaRPr>
          </a:p>
          <a:p>
            <a:pPr marL="114300" indent="0" algn="just">
              <a:spcBef>
                <a:spcPts val="0"/>
              </a:spcBef>
              <a:buNone/>
              <a:defRPr/>
            </a:pPr>
            <a:r>
              <a:rPr lang="pt-BR" sz="2000" b="1" dirty="0">
                <a:solidFill>
                  <a:srgbClr val="000000"/>
                </a:solidFill>
                <a:latin typeface="+mn-lt"/>
              </a:rPr>
              <a:t>Tratamento dos efeitos de IFRS nas apurações de IRPJ, CSLL, PIS e COFINS, conforme exemplos abaixo, da IN 1.700:</a:t>
            </a:r>
          </a:p>
          <a:p>
            <a:pPr algn="just">
              <a:spcBef>
                <a:spcPts val="0"/>
              </a:spcBef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Artigo 71 – Perdas com recebimentos de créditos – PDD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Artigo 89 – Controle de subcontas para ajustes ao valor justo e valor presente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Artigo 124 – Depreciação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Artigo 129 – Impairment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Artigo 172 – Contratos de arrendamento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Anexo I e II – Direcionamento de adições e exclusões do lucro líquido</a:t>
            </a:r>
          </a:p>
          <a:p>
            <a:pPr marL="342900" algn="just">
              <a:spcBef>
                <a:spcPts val="0"/>
              </a:spcBef>
              <a:buFontTx/>
              <a:buChar char="-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Anexo III – Taxas anuais de depreciação por NCM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 dirty="0">
              <a:solidFill>
                <a:srgbClr val="595959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ea typeface="Arial"/>
                <a:cs typeface="Arial"/>
                <a:sym typeface="Arial"/>
              </a:rPr>
              <a:t>AÇÕES FUNDAMENTAIS</a:t>
            </a:r>
            <a:endParaRPr dirty="0"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240210" y="1865089"/>
            <a:ext cx="112637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pt-BR" altLang="pt-BR" sz="2000" dirty="0">
                <a:solidFill>
                  <a:srgbClr val="000000"/>
                </a:solidFill>
                <a:latin typeface="+mn-lt"/>
              </a:rPr>
              <a:t>ENQUADRAMENTO INICIAL COM BASE NOS 04 MODELOS DE IFRS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pt-BR" altLang="pt-BR" sz="2000" dirty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pt-BR" altLang="pt-BR" sz="2000" dirty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pt-BR" altLang="pt-BR" sz="2000" dirty="0">
                <a:solidFill>
                  <a:srgbClr val="000000"/>
                </a:solidFill>
                <a:latin typeface="+mn-lt"/>
              </a:rPr>
              <a:t>DIAGNÓSTICO DE IMPACTOS PRÁTICOS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pt-BR" altLang="pt-BR" sz="2000" dirty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pt-BR" altLang="pt-BR" sz="2000" dirty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</a:rPr>
              <a:t>FORMALIZAÇÃO POR </a:t>
            </a:r>
            <a:r>
              <a:rPr lang="pt-BR" altLang="pt-BR" sz="2000" dirty="0">
                <a:solidFill>
                  <a:srgbClr val="000000"/>
                </a:solidFill>
                <a:latin typeface="+mn-lt"/>
              </a:rPr>
              <a:t>MEIO DE BALANÇO DE ABERTURA OU </a:t>
            </a:r>
            <a:r>
              <a:rPr lang="pt-BR" altLang="pt-BR" sz="2000" dirty="0" smtClean="0">
                <a:solidFill>
                  <a:srgbClr val="000000"/>
                </a:solidFill>
                <a:latin typeface="+mn-lt"/>
              </a:rPr>
              <a:t>TRANSIÇÃO</a:t>
            </a:r>
            <a:endParaRPr sz="2000" dirty="0">
              <a:solidFill>
                <a:srgbClr val="595959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1. ENQUADRAMENTO</a:t>
            </a:r>
            <a:endParaRPr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0" y="1792194"/>
            <a:ext cx="11439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815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2. DIAGNÓSTICO – </a:t>
            </a:r>
            <a:r>
              <a:rPr lang="en-US" b="1" dirty="0" err="1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Comparativo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2729554"/>
            <a:ext cx="12081515" cy="43923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1197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5234B"/>
              </a:buClr>
              <a:buSzPts val="4400"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2. DIAGNÓSTICO </a:t>
            </a:r>
            <a:r>
              <a:rPr lang="en-US" b="1" dirty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– </a:t>
            </a:r>
            <a:r>
              <a:rPr lang="en-US" b="1" dirty="0" err="1">
                <a:solidFill>
                  <a:srgbClr val="15234B"/>
                </a:solidFill>
                <a:latin typeface="Arial"/>
                <a:cs typeface="Arial"/>
                <a:sym typeface="Arial"/>
              </a:rPr>
              <a:t>Comparativo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3" y="2959932"/>
            <a:ext cx="11994240" cy="33898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34B"/>
              </a:buClr>
              <a:buSzPts val="4400"/>
              <a:buFont typeface="Arial"/>
              <a:buNone/>
            </a:pPr>
            <a:r>
              <a:rPr lang="en-US" b="1" dirty="0" smtClean="0">
                <a:solidFill>
                  <a:srgbClr val="15234B"/>
                </a:solidFill>
                <a:latin typeface="Arial"/>
                <a:cs typeface="Arial"/>
                <a:sym typeface="Arial"/>
              </a:rPr>
              <a:t>2. DIAGNÓSTICO – Exemplo</a:t>
            </a: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8" y="1550873"/>
            <a:ext cx="11879183" cy="47680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842" y="0"/>
            <a:ext cx="2693158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241</Words>
  <Application>Microsoft Office PowerPoint</Application>
  <PresentationFormat>Widescreen</PresentationFormat>
  <Paragraphs>67</Paragraphs>
  <Slides>21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Calibri</vt:lpstr>
      <vt:lpstr>Arial</vt:lpstr>
      <vt:lpstr>Wingdings</vt:lpstr>
      <vt:lpstr>Trebuchet MS</vt:lpstr>
      <vt:lpstr>Office Theme</vt:lpstr>
      <vt:lpstr>Worksheet</vt:lpstr>
      <vt:lpstr>Normas contábeis para pequenas e médias empresas  Luciano Perrone 16/05/2023</vt:lpstr>
      <vt:lpstr>Apresentação do PowerPoint</vt:lpstr>
      <vt:lpstr>PANORAMA CONCEITUAL - IFRS</vt:lpstr>
      <vt:lpstr>PANORAMA CONCEITUAL- TRIBUTOS</vt:lpstr>
      <vt:lpstr>AÇÕES FUNDAMENTAIS</vt:lpstr>
      <vt:lpstr>1. ENQUADRAMENTO</vt:lpstr>
      <vt:lpstr>2. DIAGNÓSTICO – Comparativo</vt:lpstr>
      <vt:lpstr>2. DIAGNÓSTICO – Comparativo</vt:lpstr>
      <vt:lpstr>2. DIAGNÓSTICO – Exemplo</vt:lpstr>
      <vt:lpstr>2. DIAGNÓSTICO – Exemplo</vt:lpstr>
      <vt:lpstr>3. FORMALIZAÇÃO</vt:lpstr>
      <vt:lpstr>DEMONSTRAÇÕES</vt:lpstr>
      <vt:lpstr>EFEITOS PRÁTICOS – “FRESH”</vt:lpstr>
      <vt:lpstr>EFEITOS PRÁTICOS – “FRESH”</vt:lpstr>
      <vt:lpstr>EFEITOS PRÁTICOS – TRANSIÇÃO</vt:lpstr>
      <vt:lpstr>EFEITOS PRÁTICOS – TRANSIÇÃO</vt:lpstr>
      <vt:lpstr>EFEITOS PRÁTICOS – TRANSIÇÃO</vt:lpstr>
      <vt:lpstr>EFEITOS PRÁTICOS – TRANSIÇÃO</vt:lpstr>
      <vt:lpstr>EFEITOS PRÁTICOS – DECLARAÇÃO</vt:lpstr>
      <vt:lpstr>BIBLIOGRAFIA</vt:lpstr>
      <vt:lpstr>Grato pela participação!  luciano_perronecontabil  @professorlucianoperrone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Apresentação</dc:title>
  <dc:creator>Veronica Bartolotto Mota</dc:creator>
  <cp:lastModifiedBy>OP07</cp:lastModifiedBy>
  <cp:revision>84</cp:revision>
  <dcterms:created xsi:type="dcterms:W3CDTF">2022-09-15T19:02:29Z</dcterms:created>
  <dcterms:modified xsi:type="dcterms:W3CDTF">2023-05-15T11:48:43Z</dcterms:modified>
</cp:coreProperties>
</file>