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Cabin" panose="020B0604020202020204" charset="0"/>
      <p:regular r:id="rId16"/>
    </p:embeddedFont>
    <p:embeddedFont>
      <p:font typeface="Unbounded" panose="020B0604020202020204" charset="0"/>
      <p:regular r:id="rId1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82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3645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35768"/>
            <a:ext cx="7468553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 importância do Orçamento em Organizações do Terceiro Setor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510808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Planejamento financeiro para sustentabilidade e impacto social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47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833" y="3496985"/>
            <a:ext cx="5128974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Conclusão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62833" y="4682966"/>
            <a:ext cx="6286500" cy="769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 Orçamento como Ferramenta de Gestão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762833" y="5670233"/>
            <a:ext cx="6286500" cy="1046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orçamento deve ser visto como um guia dinâmico que ajuda a organização a alcançar seus objetivos, e não apenas como uma obrigação financeira.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8687" y="4682966"/>
            <a:ext cx="6286500" cy="769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Importância da Participação da Equipe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588687" y="5670233"/>
            <a:ext cx="6286500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Envolver a equipe na construção do orçamento promove maior comprometimento e compreensão das metas organizacionais.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8687" y="6563797"/>
            <a:ext cx="6286500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colaboração entre diferentes setores pode gerar ideias inovadoras e otimizar o uso de recursos.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957518"/>
            <a:ext cx="77182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Perguntas e Discussão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020508"/>
            <a:ext cx="12954952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Espaço para comentários e perguntas, incentivando a troca de experiências e ideias sobre o processo orçamentário.</a:t>
            </a:r>
            <a:endParaRPr lang="en-US" sz="2350" dirty="0"/>
          </a:p>
        </p:txBody>
      </p:sp>
      <p:sp>
        <p:nvSpPr>
          <p:cNvPr id="5" name="Shape 2"/>
          <p:cNvSpPr/>
          <p:nvPr/>
        </p:nvSpPr>
        <p:spPr>
          <a:xfrm>
            <a:off x="837724" y="6246971"/>
            <a:ext cx="12954952" cy="1017151"/>
          </a:xfrm>
          <a:prstGeom prst="roundRect">
            <a:avLst>
              <a:gd name="adj" fmla="val 3530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39" y="6610945"/>
            <a:ext cx="299204" cy="2393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15559" y="6546056"/>
            <a:ext cx="1193780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Compartilhe suas experiências e desafios na implementação do orçamento em sua organização.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47706"/>
            <a:ext cx="3786545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Referencial teórico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837724" y="254877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Caplan, A. (2019).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i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Finanças para Organizações Sem Fins Lucrativos: Teoria e Prática.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Editora XYZ.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01549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Uma introdução abrangente sobre gestão financeira em organizações do terceiro setor.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48222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Baker, E. (2021).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i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Fundraising for Nonprofits: A Practical Guide.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Editora ABC.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394894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Guia prático sobre captação de recursos e elaboração de orçamentos.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441567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3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Drucker, P. F. (2006).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i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 Effective Executive: The Definitive Guide to Getting the Right Things Done.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HarperBusiness.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488239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Embora não seja específico para o terceiro setor, oferece insights valiosos sobre gestão e planejamento.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534912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Font typeface="+mj-lt"/>
              <a:buAutoNum type="arabicPeriod" startAt="4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Salamon, L. M. &amp; Anheier, H. K. (1997).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1850" i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Defining the Nonprofit Sector: A Cross-National Analysis.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The Johns Hopkins University Press.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619887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685800" lvl="1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Estudo que fornece uma visão global sobre o setor sem fins lucrativos.</a:t>
            </a:r>
            <a:endParaRPr lang="en-US" sz="1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41690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Obrigado!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204680"/>
            <a:ext cx="7468553" cy="2914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650"/>
              </a:lnSpc>
              <a:buNone/>
            </a:pPr>
            <a:r>
              <a:rPr lang="en-US" sz="610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Planejamento financeiro eficiente</a:t>
            </a:r>
            <a:endParaRPr lang="en-US" sz="6100" dirty="0"/>
          </a:p>
        </p:txBody>
      </p:sp>
      <p:sp>
        <p:nvSpPr>
          <p:cNvPr id="5" name="Text 2"/>
          <p:cNvSpPr/>
          <p:nvPr/>
        </p:nvSpPr>
        <p:spPr>
          <a:xfrm>
            <a:off x="6324124" y="5478304"/>
            <a:ext cx="7468553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Um orçamento bem estruturado é o alicerce para o sucesso e sustentabilidade de organizações do terceiro setor.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324124" y="6704767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Contato: [seu-email@organizacao.org]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04191" y="421243"/>
            <a:ext cx="6622018" cy="449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Conheça Nossos Especialistas</a:t>
            </a:r>
            <a:endParaRPr lang="en-US" sz="2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24" y="1272540"/>
            <a:ext cx="4192667" cy="41880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35424" y="5632609"/>
            <a:ext cx="2892623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Maria Bernadete Rosa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535424" y="6055400"/>
            <a:ext cx="6593205" cy="734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Empresária do ramo contábil, com formação em Contabilidade, Administração de Empresas, 3º ano em Direito, Ciências Biológicas, Pós-graduada em Controladoria e Finanças, Administração em Organizações do 3º Setor, Experiência de 33 anos no Terceiro Setor.</a:t>
            </a:r>
            <a:endParaRPr lang="en-US" sz="12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043" y="1272540"/>
            <a:ext cx="1871782" cy="416254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09391" y="5607129"/>
            <a:ext cx="2554129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Feliphe Ulisses Brito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7509391" y="6029920"/>
            <a:ext cx="6593205" cy="1223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Contador e Mestre em Contabilidade, Controladoria e Finanças pela PUC-SP. Possui mais de 20 anos de experiência no Terceiro Setor, tendo ocupado diferentes cargos e atuado em diversas áreas, além de sólida trajetória no Setor Público Paulista, com foco em Controle Interno e </a:t>
            </a:r>
            <a:r>
              <a:rPr lang="en-US" sz="1200" i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Compliance</a:t>
            </a: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na Gestão Pública. Atualmente, é empresário do ramo contábil e presta consultoria especializada em Finanças e Gestão.</a:t>
            </a:r>
            <a:endParaRPr lang="en-US" sz="1200" dirty="0"/>
          </a:p>
        </p:txBody>
      </p:sp>
      <p:sp>
        <p:nvSpPr>
          <p:cNvPr id="9" name="Text 5"/>
          <p:cNvSpPr/>
          <p:nvPr/>
        </p:nvSpPr>
        <p:spPr>
          <a:xfrm>
            <a:off x="535424" y="7563564"/>
            <a:ext cx="13559552" cy="2447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Prepare-se para insights valiosos sobre Captação de Recursos e Gestão de Projetos no Terceiro Setor.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7225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Introdução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055025"/>
            <a:ext cx="4158734" cy="3302198"/>
          </a:xfrm>
          <a:prstGeom prst="roundRect">
            <a:avLst>
              <a:gd name="adj" fmla="val 1087"/>
            </a:avLst>
          </a:prstGeom>
          <a:solidFill>
            <a:srgbClr val="112836"/>
          </a:solidFill>
          <a:ln w="30480">
            <a:solidFill>
              <a:srgbClr val="0A98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37724" y="3055025"/>
            <a:ext cx="121920" cy="3302198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229439" y="3324820"/>
            <a:ext cx="34972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Ferramenta de Orientação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229439" y="4172307"/>
            <a:ext cx="349722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O orçamento é um plano financeiro que orienta as atividades da organização ao longo do ano, alinhando recursos às metas estabelecidas.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3055025"/>
            <a:ext cx="4158734" cy="3302198"/>
          </a:xfrm>
          <a:prstGeom prst="roundRect">
            <a:avLst>
              <a:gd name="adj" fmla="val 1087"/>
            </a:avLst>
          </a:prstGeom>
          <a:solidFill>
            <a:srgbClr val="112836"/>
          </a:solidFill>
          <a:ln w="30480">
            <a:solidFill>
              <a:srgbClr val="49606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5235773" y="3055025"/>
            <a:ext cx="121920" cy="3302198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5627489" y="3324820"/>
            <a:ext cx="307193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Controle e Ajustes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627489" y="3820358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Serve como ferramenta de controle, permitindo identificar e ajustar desvios em relação ao planejado.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3055025"/>
            <a:ext cx="4158853" cy="3302198"/>
          </a:xfrm>
          <a:prstGeom prst="roundRect">
            <a:avLst>
              <a:gd name="adj" fmla="val 1087"/>
            </a:avLst>
          </a:prstGeom>
          <a:solidFill>
            <a:srgbClr val="112836"/>
          </a:solidFill>
          <a:ln w="30480">
            <a:solidFill>
              <a:srgbClr val="0A988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9633823" y="3055025"/>
            <a:ext cx="121920" cy="3302198"/>
          </a:xfrm>
          <a:prstGeom prst="roundRect">
            <a:avLst>
              <a:gd name="adj" fmla="val 29451"/>
            </a:avLst>
          </a:prstGeom>
          <a:solidFill>
            <a:srgbClr val="0A988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10025539" y="3324820"/>
            <a:ext cx="349734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Sustentabilidade e Transparência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25539" y="4172307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Um orçamento bem estruturado contribui para a sustentabilidade financeira e fortalece a confiança de doadores e parceiros.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72515"/>
            <a:ext cx="607992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Temas Relevantes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374821"/>
            <a:ext cx="3442335" cy="844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Objetivos da Organização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324124" y="3458766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Definição clara da missão e visão para guiar decisões orçamentárias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4691539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Metas específicas e mensuráveis alinhadas aos objetivos estratégicos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357961" y="2374821"/>
            <a:ext cx="3442335" cy="844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Fontes de Receita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0357961" y="3458766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Doações: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Identificar potenciais doadores e estratégias de captação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357961" y="4691539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Convênios e Parcerias: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Colaborações com governo e setor privado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357961" y="5924312"/>
            <a:ext cx="34423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Eventos e Campanhas: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Atividades geradoras de receita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5429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Estrutura do Orçamento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821305"/>
            <a:ext cx="7468553" cy="1823918"/>
          </a:xfrm>
          <a:prstGeom prst="roundRect">
            <a:avLst>
              <a:gd name="adj" fmla="val 1969"/>
            </a:avLst>
          </a:prstGeom>
          <a:solidFill>
            <a:srgbClr val="3047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563439" y="30606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Receitas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3556159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Projeção de entradas financeiras baseada em histórico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63439" y="4022884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Categorização por diferentes fontes para facilitar análise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884539"/>
            <a:ext cx="7468553" cy="2290643"/>
          </a:xfrm>
          <a:prstGeom prst="roundRect">
            <a:avLst>
              <a:gd name="adj" fmla="val 1568"/>
            </a:avLst>
          </a:prstGeom>
          <a:solidFill>
            <a:srgbClr val="3047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563439" y="51238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Despesas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63439" y="5619393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Custos Fixos: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Aluguel, salários e outras despesas regulares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63439" y="6086118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Custos Variáveis:</a:t>
            </a: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Despesas de projetos específicos ou eventos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63439" y="6552843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Categorias: operacionais (dia a dia) e administrativas (gestão)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03653"/>
            <a:ext cx="85894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Planejamento de Projetos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504486"/>
            <a:ext cx="4158734" cy="239316"/>
          </a:xfrm>
          <a:prstGeom prst="roundRect">
            <a:avLst>
              <a:gd name="adj" fmla="val 15004"/>
            </a:avLst>
          </a:prstGeom>
          <a:solidFill>
            <a:srgbClr val="3047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1077039" y="3983117"/>
            <a:ext cx="36801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Identificação de Projetos Prioritários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77039" y="4830604"/>
            <a:ext cx="368010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Avaliar necessidades da comunidade e alinhar projetos às metas da organização, priorizando aqueles com maior impacto social.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3145393"/>
            <a:ext cx="4158734" cy="239316"/>
          </a:xfrm>
          <a:prstGeom prst="roundRect">
            <a:avLst>
              <a:gd name="adj" fmla="val 15004"/>
            </a:avLst>
          </a:prstGeom>
          <a:solidFill>
            <a:srgbClr val="3047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5475089" y="3624024"/>
            <a:ext cx="368010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Alocação de Recursos Financeiros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5089" y="4471511"/>
            <a:ext cx="368010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Definir quanto do orçamento será destinado a cada projeto, considerando viabilidade e impacto, além de planejar recursos humanos e materiais.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786420"/>
            <a:ext cx="4158853" cy="239316"/>
          </a:xfrm>
          <a:prstGeom prst="roundRect">
            <a:avLst>
              <a:gd name="adj" fmla="val 15004"/>
            </a:avLst>
          </a:prstGeom>
          <a:solidFill>
            <a:srgbClr val="30475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873139" y="3265051"/>
            <a:ext cx="368022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Cronograma de Execução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3139" y="4112538"/>
            <a:ext cx="368022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Estabelecer prazos e marcos para cada fase do projeto, garantindo acompanhamento efetivo do progresso.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772" y="509826"/>
            <a:ext cx="7203043" cy="545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Monitoramento e Avaliação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8772" y="1518523"/>
            <a:ext cx="4439364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Indicadores de Desempenho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648772" y="2030968"/>
            <a:ext cx="6440329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Definir métricas para avaliar o sucesso de cada projeto e do orçamento como um todo, utilizando indicadores quantitativos e qualitativos.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8772" y="2809518"/>
            <a:ext cx="3096101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Revisões Periódicas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648772" y="3321963"/>
            <a:ext cx="6440329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Realizar análises trimestrais ou semestrais para comparar o desempenho real com o orçado.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8772" y="4100512"/>
            <a:ext cx="4945737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0A988B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Ajustes Conforme Necessidade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648772" y="4612958"/>
            <a:ext cx="6440329" cy="593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Estar aberto a revisões e adaptações do orçamento em resposta a imprevistos ou novas oportunidades de financiamento.</a:t>
            </a:r>
            <a:endParaRPr lang="en-US" sz="14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920" y="1541621"/>
            <a:ext cx="6440329" cy="644032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548920" y="8190428"/>
            <a:ext cx="2617351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84759"/>
            <a:ext cx="1273206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Transparência e Prestação de Contas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067526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3965138"/>
            <a:ext cx="373391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Relatórios Financeiros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4460677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Elaborar relatórios claros e acessíveis que detalhem a execução do orçamento, utilizando gráficos e tabelas para facilitar a compreensão.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3067526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3965138"/>
            <a:ext cx="41188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Comunicação com Stakeholders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4812625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Manter comunicação aberta e regular com doadores, parceiros e beneficiários sobre a situação financeira da organização.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3067526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39651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Credibilidade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4460677"/>
            <a:ext cx="41188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 prestação de contas é fundamental para a credibilidade, fortalecendo a confiança e a disposição dos doadores em contribuir.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906804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Prestação de Contas ref. CEBAS - Educação Assistencia e Saúde</a:t>
            </a:r>
            <a:endParaRPr lang="en-US" sz="4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842</Words>
  <Application>Microsoft Office PowerPoint</Application>
  <PresentationFormat>Personalizar</PresentationFormat>
  <Paragraphs>88</Paragraphs>
  <Slides>13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Unbounded</vt:lpstr>
      <vt:lpstr>Arial</vt:lpstr>
      <vt:lpstr>Cabin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Feliphe Brito</cp:lastModifiedBy>
  <cp:revision>1</cp:revision>
  <dcterms:created xsi:type="dcterms:W3CDTF">2025-09-04T17:59:09Z</dcterms:created>
  <dcterms:modified xsi:type="dcterms:W3CDTF">2025-09-04T18:07:27Z</dcterms:modified>
</cp:coreProperties>
</file>