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sldIdLst>
    <p:sldId id="257" r:id="rId2"/>
    <p:sldId id="266" r:id="rId3"/>
    <p:sldId id="269" r:id="rId4"/>
    <p:sldId id="270" r:id="rId5"/>
    <p:sldId id="272" r:id="rId6"/>
    <p:sldId id="275" r:id="rId7"/>
    <p:sldId id="273" r:id="rId8"/>
    <p:sldId id="276" r:id="rId9"/>
    <p:sldId id="267" r:id="rId10"/>
    <p:sldId id="260" r:id="rId11"/>
    <p:sldId id="259" r:id="rId12"/>
    <p:sldId id="262" r:id="rId13"/>
    <p:sldId id="264" r:id="rId14"/>
    <p:sldId id="263" r:id="rId15"/>
    <p:sldId id="268" r:id="rId16"/>
    <p:sldId id="26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tal Perroy" initials="CP" lastIdx="1" clrIdx="0">
    <p:extLst>
      <p:ext uri="{19B8F6BF-5375-455C-9EA6-DF929625EA0E}">
        <p15:presenceInfo xmlns:p15="http://schemas.microsoft.com/office/powerpoint/2012/main" userId="4b9a2afb44069f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23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9T18:20:19.387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764A5-C0E0-4E14-8E80-886D4E6467B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83685-BBCD-459F-977C-6C0D8B9D0F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X8TgVR33K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globoesporte.globo.com/equipe/futebol/futebol-internacional/futebol-ingles/norwich-city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Falar sobre suicídio não é falar sobre morte, é falar sobre vida — e sobre como podemos cuidar dela juntos."</a:t>
            </a:r>
            <a:br>
              <a:rPr lang="pt-B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CF8A-62F4-4638-A0FB-0681DACFE4B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70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uma </a:t>
            </a:r>
            <a:r>
              <a:rPr lang="pt-BR" b="1" dirty="0"/>
              <a:t>resposta natural do corpo</a:t>
            </a:r>
            <a:r>
              <a:rPr lang="pt-BR" dirty="0"/>
              <a:t> diante de pressões ou desafios.</a:t>
            </a:r>
          </a:p>
          <a:p>
            <a:r>
              <a:rPr lang="pt-BR" dirty="0"/>
              <a:t>Pode ser </a:t>
            </a:r>
            <a:r>
              <a:rPr lang="pt-BR" b="1" dirty="0"/>
              <a:t>positivo</a:t>
            </a:r>
            <a:r>
              <a:rPr lang="pt-BR" dirty="0"/>
              <a:t> (ajuda a focar, a se preparar para uma prova ou apresentação) ou </a:t>
            </a:r>
            <a:r>
              <a:rPr lang="pt-BR" b="1" dirty="0"/>
              <a:t>negativo</a:t>
            </a:r>
            <a:r>
              <a:rPr lang="pt-BR" dirty="0"/>
              <a:t> (quando é intenso e prolongado).</a:t>
            </a:r>
          </a:p>
          <a:p>
            <a:r>
              <a:rPr lang="pt-BR" dirty="0"/>
              <a:t>Os sintomas incluem: irritabilidade, tensão muscular, dificuldade de concentração, ansiedade, alterações no sono.</a:t>
            </a:r>
          </a:p>
          <a:p>
            <a:r>
              <a:rPr lang="pt-BR" dirty="0"/>
              <a:t>Costuma ser </a:t>
            </a:r>
            <a:r>
              <a:rPr lang="pt-BR" b="1" dirty="0"/>
              <a:t>pontual</a:t>
            </a:r>
            <a:r>
              <a:rPr lang="pt-BR" dirty="0"/>
              <a:t> e ligado a situações específicas.</a:t>
            </a:r>
          </a:p>
          <a:p>
            <a:endParaRPr lang="pt-BR" b="1" dirty="0"/>
          </a:p>
          <a:p>
            <a:r>
              <a:rPr lang="pt-BR" b="1" dirty="0"/>
              <a:t>Características do </a:t>
            </a:r>
            <a:r>
              <a:rPr lang="pt-BR" b="1" dirty="0" err="1"/>
              <a:t>Burnout</a:t>
            </a:r>
            <a:endParaRPr lang="pt-BR" b="1" dirty="0"/>
          </a:p>
          <a:p>
            <a:r>
              <a:rPr lang="pt-BR" b="1" dirty="0"/>
              <a:t>Exaustão extrema</a:t>
            </a:r>
            <a:r>
              <a:rPr lang="pt-BR" dirty="0"/>
              <a:t> – física, mental e emocional.</a:t>
            </a:r>
          </a:p>
          <a:p>
            <a:r>
              <a:rPr lang="pt-BR" b="1" dirty="0"/>
              <a:t>Perda de motivação</a:t>
            </a:r>
            <a:r>
              <a:rPr lang="pt-BR" dirty="0"/>
              <a:t> – sentir que não faz mais sentido trabalhar.</a:t>
            </a:r>
          </a:p>
          <a:p>
            <a:r>
              <a:rPr lang="pt-BR" b="1" dirty="0"/>
              <a:t>Distanciamento afetivo</a:t>
            </a:r>
            <a:r>
              <a:rPr lang="pt-BR" dirty="0"/>
              <a:t> – tratar colegas, clientes ou pacientes de forma fria, automática.</a:t>
            </a:r>
          </a:p>
          <a:p>
            <a:r>
              <a:rPr lang="pt-BR" b="1" dirty="0"/>
              <a:t>Sensação de ineficácia</a:t>
            </a:r>
            <a:r>
              <a:rPr lang="pt-BR" dirty="0"/>
              <a:t> – achar que nada do que faz é suficiente.</a:t>
            </a:r>
          </a:p>
          <a:p>
            <a:r>
              <a:rPr lang="pt-BR" b="1" dirty="0"/>
              <a:t>Sintomas físicos</a:t>
            </a:r>
            <a:r>
              <a:rPr lang="pt-BR" dirty="0"/>
              <a:t> – dores de cabeça, insônia, problemas gastrointestinais, baixa imunidade.</a:t>
            </a:r>
          </a:p>
          <a:p>
            <a:r>
              <a:rPr lang="pt-BR" b="1" dirty="0"/>
              <a:t>Alterações emocionais</a:t>
            </a:r>
            <a:r>
              <a:rPr lang="pt-BR" dirty="0"/>
              <a:t> – irritabilidade, tristeza, desânimo, crises de ansiedade.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83685-BBCD-459F-977C-6C0D8B9D0FA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26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hlinkClick r:id="rId3" tooltip="Compartilhar link"/>
              </a:rPr>
              <a:t>https://youtu.be/tX8TgVR33KM</a:t>
            </a:r>
            <a:endParaRPr lang="pt-BR" dirty="0"/>
          </a:p>
          <a:p>
            <a:endParaRPr lang="pt-BR" dirty="0"/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</a:t>
            </a:r>
            <a:r>
              <a:rPr lang="pt-B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Norwich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time da Segunda Divisão Inglesa, publicou um vídeo nas redes sociais de conscientização 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Dia Mundial da Saúde Mental. A campanha traz uma mensagem de reflexão sobre prestar atenção aos detalhes que estão ao nosso redor.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CF8A-62F4-4638-A0FB-0681DACFE4B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63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APS – atenção primária de saúde</a:t>
            </a:r>
          </a:p>
          <a:p>
            <a:r>
              <a:rPr lang="pt-BR" dirty="0"/>
              <a:t>CAPS – centro de apoio psicossocial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CF8A-62F4-4638-A0FB-0681DACFE4B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81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3CF8A-62F4-4638-A0FB-0681DACFE4B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45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83685-BBCD-459F-977C-6C0D8B9D0FA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72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71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9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11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43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63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534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04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8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53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64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29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45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78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95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94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6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C9DF-1BCF-4326-A030-10E9D415A706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5F4116-7326-4143-86A9-B49C2E192E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9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X8TgVR33K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ecilialoureiro16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2356-cute-thinking-woma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X8TgVR33KM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BAAEB-43CE-434E-B48D-4479842C2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095" y="1851541"/>
            <a:ext cx="7572064" cy="1847282"/>
          </a:xfrm>
        </p:spPr>
        <p:txBody>
          <a:bodyPr/>
          <a:lstStyle/>
          <a:p>
            <a:pPr algn="l"/>
            <a:r>
              <a:rPr lang="pt-BR" b="1" dirty="0"/>
              <a:t>Setembro Amarelo: Saúde Mental em Foco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6DF9D6-B7D1-4929-9BA9-63CF4D96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095" y="4435576"/>
            <a:ext cx="5683216" cy="1096899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CENTRO DE ESTUDOS E DEBATES FISCO CONTÁBEIS</a:t>
            </a:r>
          </a:p>
          <a:p>
            <a:pPr algn="l"/>
            <a:r>
              <a:rPr lang="pt-BR" dirty="0"/>
              <a:t> PSICÓLOGA CECILIA ROXO LOUREIRO</a:t>
            </a:r>
          </a:p>
        </p:txBody>
      </p:sp>
    </p:spTree>
    <p:extLst>
      <p:ext uri="{BB962C8B-B14F-4D97-AF65-F5344CB8AC3E}">
        <p14:creationId xmlns:p14="http://schemas.microsoft.com/office/powerpoint/2010/main" val="102058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C8E4089-706A-40A6-BF9E-7FFFB3C6A447}"/>
              </a:ext>
            </a:extLst>
          </p:cNvPr>
          <p:cNvSpPr/>
          <p:nvPr/>
        </p:nvSpPr>
        <p:spPr>
          <a:xfrm>
            <a:off x="677334" y="2160589"/>
            <a:ext cx="8998226" cy="35648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0CD652-166B-46D7-810D-A5DF351A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en-US" b="1" dirty="0" err="1"/>
              <a:t>Métodos</a:t>
            </a:r>
            <a:r>
              <a:rPr lang="en-US" b="1" dirty="0"/>
              <a:t> </a:t>
            </a:r>
            <a:r>
              <a:rPr lang="en-US" b="1" dirty="0" err="1"/>
              <a:t>mais</a:t>
            </a:r>
            <a:r>
              <a:rPr lang="en-US" b="1" dirty="0"/>
              <a:t> </a:t>
            </a:r>
            <a:r>
              <a:rPr lang="en-US" b="1" dirty="0" err="1"/>
              <a:t>frequentes</a:t>
            </a:r>
            <a:r>
              <a:rPr lang="en-US" b="1" dirty="0"/>
              <a:t> no </a:t>
            </a:r>
            <a:r>
              <a:rPr lang="en-US" b="1" dirty="0" err="1"/>
              <a:t>Brasil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CBAB0F-9588-49B9-8815-11486EDC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114" y="2774367"/>
            <a:ext cx="8466666" cy="2951057"/>
          </a:xfrm>
        </p:spPr>
        <p:txBody>
          <a:bodyPr/>
          <a:lstStyle/>
          <a:p>
            <a:pPr lvl="0"/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comum</a:t>
            </a:r>
            <a:r>
              <a:rPr lang="en-US" dirty="0"/>
              <a:t>: </a:t>
            </a:r>
            <a:r>
              <a:rPr lang="en-US" dirty="0" err="1"/>
              <a:t>enforcamento</a:t>
            </a:r>
            <a:r>
              <a:rPr lang="en-US" dirty="0"/>
              <a:t>/</a:t>
            </a:r>
            <a:r>
              <a:rPr lang="en-US" dirty="0" err="1"/>
              <a:t>estrangulamento</a:t>
            </a:r>
            <a:r>
              <a:rPr lang="en-US" dirty="0"/>
              <a:t>.</a:t>
            </a:r>
          </a:p>
          <a:p>
            <a:pPr lvl="0"/>
            <a:endParaRPr lang="pt-BR" dirty="0"/>
          </a:p>
          <a:p>
            <a:pPr lvl="0"/>
            <a:r>
              <a:rPr lang="en-US" dirty="0"/>
              <a:t>Outros: </a:t>
            </a:r>
            <a:r>
              <a:rPr lang="en-US" dirty="0" err="1"/>
              <a:t>autointoxicação</a:t>
            </a:r>
            <a:r>
              <a:rPr lang="en-US" dirty="0"/>
              <a:t> (</a:t>
            </a:r>
            <a:r>
              <a:rPr lang="en-US" dirty="0" err="1"/>
              <a:t>medicamentos</a:t>
            </a:r>
            <a:r>
              <a:rPr lang="en-US" dirty="0"/>
              <a:t>/</a:t>
            </a:r>
            <a:r>
              <a:rPr lang="en-US" dirty="0" err="1"/>
              <a:t>pesticidas</a:t>
            </a:r>
            <a:r>
              <a:rPr lang="en-US" dirty="0"/>
              <a:t>)</a:t>
            </a:r>
          </a:p>
          <a:p>
            <a:pPr lvl="0"/>
            <a:endParaRPr lang="pt-BR" dirty="0"/>
          </a:p>
          <a:p>
            <a:pPr lvl="0"/>
            <a:r>
              <a:rPr lang="en-US" dirty="0" err="1"/>
              <a:t>Armas</a:t>
            </a:r>
            <a:r>
              <a:rPr lang="en-US" dirty="0"/>
              <a:t> de </a:t>
            </a:r>
            <a:r>
              <a:rPr lang="en-US" dirty="0" err="1"/>
              <a:t>fogo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frequentes</a:t>
            </a:r>
            <a:r>
              <a:rPr lang="en-US" dirty="0"/>
              <a:t> no </a:t>
            </a:r>
            <a:r>
              <a:rPr lang="en-US" dirty="0" err="1"/>
              <a:t>Brasil</a:t>
            </a:r>
            <a:r>
              <a:rPr lang="en-US" dirty="0"/>
              <a:t> do que </a:t>
            </a:r>
            <a:r>
              <a:rPr lang="en-US" dirty="0" err="1"/>
              <a:t>em</a:t>
            </a:r>
            <a:r>
              <a:rPr lang="en-US" dirty="0"/>
              <a:t> outros </a:t>
            </a:r>
            <a:r>
              <a:rPr lang="en-US" dirty="0" err="1"/>
              <a:t>países</a:t>
            </a:r>
            <a:r>
              <a:rPr lang="en-US" dirty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468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5E3CEC5-648C-4A1B-99A4-AE2B00388E25}"/>
              </a:ext>
            </a:extLst>
          </p:cNvPr>
          <p:cNvSpPr/>
          <p:nvPr/>
        </p:nvSpPr>
        <p:spPr>
          <a:xfrm>
            <a:off x="677334" y="2160589"/>
            <a:ext cx="8998226" cy="35648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27A634-B166-4F52-93FC-22F5F8D7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en-US" b="1" dirty="0" err="1"/>
              <a:t>Principais</a:t>
            </a:r>
            <a:r>
              <a:rPr lang="en-US" b="1" dirty="0"/>
              <a:t> </a:t>
            </a:r>
            <a:r>
              <a:rPr lang="en-US" b="1" dirty="0" err="1"/>
              <a:t>fatores</a:t>
            </a:r>
            <a:r>
              <a:rPr lang="en-US" b="1" dirty="0"/>
              <a:t> de </a:t>
            </a:r>
            <a:r>
              <a:rPr lang="en-US" b="1" dirty="0" err="1"/>
              <a:t>risco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AB80B3-3C50-4D04-AB49-6B0D0BA0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99" y="2597911"/>
            <a:ext cx="8596668" cy="3880773"/>
          </a:xfrm>
        </p:spPr>
        <p:txBody>
          <a:bodyPr/>
          <a:lstStyle/>
          <a:p>
            <a:pPr lvl="0"/>
            <a:r>
              <a:rPr lang="en-US" dirty="0" err="1"/>
              <a:t>Histórico</a:t>
            </a:r>
            <a:r>
              <a:rPr lang="en-US" dirty="0"/>
              <a:t> </a:t>
            </a:r>
            <a:r>
              <a:rPr lang="en-US" dirty="0" err="1"/>
              <a:t>pessoal</a:t>
            </a:r>
            <a:r>
              <a:rPr lang="en-US" dirty="0"/>
              <a:t>: </a:t>
            </a:r>
            <a:r>
              <a:rPr lang="en-US" dirty="0" err="1"/>
              <a:t>tentativas</a:t>
            </a:r>
            <a:r>
              <a:rPr lang="en-US" dirty="0"/>
              <a:t> </a:t>
            </a:r>
            <a:r>
              <a:rPr lang="en-US" dirty="0" err="1"/>
              <a:t>anteriores</a:t>
            </a:r>
            <a:r>
              <a:rPr lang="en-US" dirty="0"/>
              <a:t>, </a:t>
            </a:r>
            <a:r>
              <a:rPr lang="en-US" dirty="0" err="1"/>
              <a:t>transtornos</a:t>
            </a:r>
            <a:r>
              <a:rPr lang="en-US" dirty="0"/>
              <a:t> </a:t>
            </a:r>
            <a:r>
              <a:rPr lang="en-US" dirty="0" err="1"/>
              <a:t>mentais</a:t>
            </a:r>
            <a:r>
              <a:rPr lang="en-US" dirty="0"/>
              <a:t> (</a:t>
            </a:r>
            <a:r>
              <a:rPr lang="en-US" dirty="0" err="1"/>
              <a:t>depressão</a:t>
            </a:r>
            <a:r>
              <a:rPr lang="en-US" dirty="0"/>
              <a:t>, </a:t>
            </a:r>
            <a:r>
              <a:rPr lang="en-US" dirty="0" err="1"/>
              <a:t>bipolaridade</a:t>
            </a:r>
            <a:r>
              <a:rPr lang="en-US" dirty="0"/>
              <a:t>,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álcool</a:t>
            </a:r>
            <a:r>
              <a:rPr lang="en-US" dirty="0"/>
              <a:t>/</a:t>
            </a:r>
            <a:r>
              <a:rPr lang="en-US" dirty="0" err="1"/>
              <a:t>drogas</a:t>
            </a:r>
            <a:r>
              <a:rPr lang="en-US" dirty="0"/>
              <a:t>), traumas, </a:t>
            </a:r>
            <a:r>
              <a:rPr lang="en-US" dirty="0" err="1"/>
              <a:t>dor</a:t>
            </a:r>
            <a:r>
              <a:rPr lang="en-US" dirty="0"/>
              <a:t> </a:t>
            </a:r>
            <a:r>
              <a:rPr lang="en-US" dirty="0" err="1"/>
              <a:t>crônica</a:t>
            </a:r>
            <a:r>
              <a:rPr lang="en-US" dirty="0"/>
              <a:t>.</a:t>
            </a:r>
          </a:p>
          <a:p>
            <a:pPr lvl="0"/>
            <a:endParaRPr lang="pt-BR" dirty="0"/>
          </a:p>
          <a:p>
            <a:pPr lvl="0"/>
            <a:r>
              <a:rPr lang="en-US" dirty="0" err="1"/>
              <a:t>Contexto</a:t>
            </a:r>
            <a:r>
              <a:rPr lang="en-US" dirty="0"/>
              <a:t>: </a:t>
            </a:r>
            <a:r>
              <a:rPr lang="en-US" dirty="0" err="1"/>
              <a:t>luto</a:t>
            </a:r>
            <a:r>
              <a:rPr lang="en-US" dirty="0"/>
              <a:t>, </a:t>
            </a:r>
            <a:r>
              <a:rPr lang="en-US" dirty="0" err="1"/>
              <a:t>violência</a:t>
            </a:r>
            <a:r>
              <a:rPr lang="en-US" dirty="0"/>
              <a:t>, </a:t>
            </a:r>
            <a:r>
              <a:rPr lang="en-US" dirty="0" err="1"/>
              <a:t>desemprego</a:t>
            </a:r>
            <a:r>
              <a:rPr lang="en-US" dirty="0"/>
              <a:t>, </a:t>
            </a:r>
            <a:r>
              <a:rPr lang="en-US" dirty="0" err="1"/>
              <a:t>dificuldades</a:t>
            </a:r>
            <a:r>
              <a:rPr lang="en-US" dirty="0"/>
              <a:t> </a:t>
            </a:r>
            <a:r>
              <a:rPr lang="en-US" dirty="0" err="1"/>
              <a:t>financeiras</a:t>
            </a:r>
            <a:r>
              <a:rPr lang="en-US" dirty="0"/>
              <a:t>, </a:t>
            </a:r>
            <a:r>
              <a:rPr lang="en-US" dirty="0" err="1"/>
              <a:t>separação</a:t>
            </a:r>
            <a:r>
              <a:rPr lang="en-US" dirty="0"/>
              <a:t>, </a:t>
            </a:r>
            <a:r>
              <a:rPr lang="en-US" dirty="0" err="1"/>
              <a:t>doença</a:t>
            </a:r>
            <a:r>
              <a:rPr lang="en-US" dirty="0"/>
              <a:t> grave, </a:t>
            </a:r>
            <a:r>
              <a:rPr lang="en-US" dirty="0" err="1"/>
              <a:t>discriminação</a:t>
            </a:r>
            <a:r>
              <a:rPr lang="en-US" dirty="0"/>
              <a:t>, </a:t>
            </a:r>
            <a:r>
              <a:rPr lang="en-US" dirty="0" err="1"/>
              <a:t>acesso</a:t>
            </a:r>
            <a:r>
              <a:rPr lang="en-US" dirty="0"/>
              <a:t> a </a:t>
            </a:r>
            <a:r>
              <a:rPr lang="en-US" dirty="0" err="1"/>
              <a:t>meios</a:t>
            </a:r>
            <a:r>
              <a:rPr lang="en-US" dirty="0"/>
              <a:t> </a:t>
            </a:r>
            <a:r>
              <a:rPr lang="en-US" dirty="0" err="1"/>
              <a:t>letais</a:t>
            </a:r>
            <a:r>
              <a:rPr lang="en-US" dirty="0"/>
              <a:t>.</a:t>
            </a:r>
          </a:p>
          <a:p>
            <a:pPr lvl="0"/>
            <a:endParaRPr lang="pt-BR" dirty="0"/>
          </a:p>
          <a:p>
            <a:pPr lvl="0"/>
            <a:r>
              <a:rPr lang="en-US" dirty="0"/>
              <a:t>Outros: </a:t>
            </a:r>
            <a:r>
              <a:rPr lang="en-US" dirty="0" err="1"/>
              <a:t>histórico</a:t>
            </a:r>
            <a:r>
              <a:rPr lang="en-US" dirty="0"/>
              <a:t> familiar, </a:t>
            </a:r>
            <a:r>
              <a:rPr lang="en-US" dirty="0" err="1"/>
              <a:t>baixa</a:t>
            </a:r>
            <a:r>
              <a:rPr lang="en-US" dirty="0"/>
              <a:t> rede de </a:t>
            </a:r>
            <a:r>
              <a:rPr lang="en-US" dirty="0" err="1"/>
              <a:t>apoio</a:t>
            </a:r>
            <a:r>
              <a:rPr lang="en-US" dirty="0"/>
              <a:t>,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estressantes</a:t>
            </a:r>
            <a:r>
              <a:rPr lang="en-US" dirty="0"/>
              <a:t> </a:t>
            </a:r>
            <a:r>
              <a:rPr lang="en-US" dirty="0" err="1"/>
              <a:t>recentes</a:t>
            </a:r>
            <a:r>
              <a:rPr lang="en-US" dirty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64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3093D7C-CDC7-4FEA-BDC5-0FDCE05A9DF0}"/>
              </a:ext>
            </a:extLst>
          </p:cNvPr>
          <p:cNvSpPr/>
          <p:nvPr/>
        </p:nvSpPr>
        <p:spPr>
          <a:xfrm>
            <a:off x="677334" y="2137438"/>
            <a:ext cx="8998226" cy="35648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DA5F1F-701A-498E-B08A-5EB0E11D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1320800"/>
          </a:xfrm>
        </p:spPr>
        <p:txBody>
          <a:bodyPr/>
          <a:lstStyle/>
          <a:p>
            <a:r>
              <a:rPr lang="en-US" b="1" dirty="0" err="1"/>
              <a:t>Fatores</a:t>
            </a:r>
            <a:r>
              <a:rPr lang="en-US" b="1" dirty="0"/>
              <a:t> </a:t>
            </a:r>
            <a:r>
              <a:rPr lang="en-US" b="1" dirty="0" err="1"/>
              <a:t>protetores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96B8AB-CCFD-4A13-8651-22AF12E4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2" y="2269960"/>
            <a:ext cx="8320892" cy="30082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b="1" dirty="0"/>
          </a:p>
          <a:p>
            <a:pPr lvl="0"/>
            <a:r>
              <a:rPr lang="en-US" dirty="0"/>
              <a:t>Rede de </a:t>
            </a:r>
            <a:r>
              <a:rPr lang="en-US" dirty="0" err="1"/>
              <a:t>apoio</a:t>
            </a:r>
            <a:r>
              <a:rPr lang="en-US" dirty="0"/>
              <a:t>, amigos, </a:t>
            </a:r>
            <a:r>
              <a:rPr lang="en-US" dirty="0" err="1"/>
              <a:t>família</a:t>
            </a:r>
            <a:r>
              <a:rPr lang="en-US" dirty="0"/>
              <a:t>, </a:t>
            </a:r>
            <a:r>
              <a:rPr lang="en-US" dirty="0" err="1"/>
              <a:t>grupo</a:t>
            </a:r>
            <a:r>
              <a:rPr lang="en-US" dirty="0"/>
              <a:t> religioso,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esportivo</a:t>
            </a:r>
            <a:r>
              <a:rPr lang="en-US" dirty="0"/>
              <a:t> - </a:t>
            </a:r>
            <a:r>
              <a:rPr lang="en-US" dirty="0" err="1"/>
              <a:t>pertencimento</a:t>
            </a:r>
            <a:endParaRPr lang="en-US" dirty="0"/>
          </a:p>
          <a:p>
            <a:pPr lvl="0"/>
            <a:r>
              <a:rPr lang="en-US" dirty="0" err="1"/>
              <a:t>Reduzir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 a </a:t>
            </a:r>
            <a:r>
              <a:rPr lang="en-US" dirty="0" err="1"/>
              <a:t>meios</a:t>
            </a:r>
            <a:r>
              <a:rPr lang="en-US" dirty="0"/>
              <a:t> </a:t>
            </a:r>
            <a:r>
              <a:rPr lang="en-US" dirty="0" err="1"/>
              <a:t>letais</a:t>
            </a:r>
            <a:r>
              <a:rPr lang="en-US" dirty="0"/>
              <a:t> (</a:t>
            </a:r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pesticidas</a:t>
            </a:r>
            <a:r>
              <a:rPr lang="en-US" dirty="0"/>
              <a:t>, </a:t>
            </a:r>
            <a:r>
              <a:rPr lang="en-US" dirty="0" err="1"/>
              <a:t>armas</a:t>
            </a:r>
            <a:r>
              <a:rPr lang="en-US" dirty="0"/>
              <a:t>, </a:t>
            </a:r>
            <a:r>
              <a:rPr lang="en-US" dirty="0" err="1"/>
              <a:t>barreiras</a:t>
            </a:r>
            <a:r>
              <a:rPr lang="en-US" dirty="0"/>
              <a:t> </a:t>
            </a:r>
            <a:r>
              <a:rPr lang="en-US" dirty="0" err="1"/>
              <a:t>físicas</a:t>
            </a:r>
            <a:r>
              <a:rPr lang="en-US" dirty="0"/>
              <a:t>).</a:t>
            </a:r>
            <a:endParaRPr lang="pt-BR" dirty="0"/>
          </a:p>
          <a:p>
            <a:pPr lvl="0"/>
            <a:r>
              <a:rPr lang="en-US" dirty="0" err="1"/>
              <a:t>Cobertura</a:t>
            </a:r>
            <a:r>
              <a:rPr lang="en-US" dirty="0"/>
              <a:t> e </a:t>
            </a:r>
            <a:r>
              <a:rPr lang="en-US" dirty="0" err="1"/>
              <a:t>continuidade</a:t>
            </a:r>
            <a:r>
              <a:rPr lang="en-US" dirty="0"/>
              <a:t> do </a:t>
            </a:r>
            <a:r>
              <a:rPr lang="en-US" dirty="0" err="1"/>
              <a:t>cuidado</a:t>
            </a:r>
            <a:r>
              <a:rPr lang="en-US" dirty="0"/>
              <a:t> (APS, CAPS, </a:t>
            </a:r>
            <a:r>
              <a:rPr lang="en-US" dirty="0" err="1"/>
              <a:t>manejo</a:t>
            </a:r>
            <a:r>
              <a:rPr lang="en-US" dirty="0"/>
              <a:t> </a:t>
            </a:r>
            <a:r>
              <a:rPr lang="en-US" dirty="0" err="1"/>
              <a:t>precoce</a:t>
            </a:r>
            <a:r>
              <a:rPr lang="en-US" dirty="0"/>
              <a:t> do </a:t>
            </a:r>
            <a:r>
              <a:rPr lang="en-US" dirty="0" err="1"/>
              <a:t>risco</a:t>
            </a:r>
            <a:r>
              <a:rPr lang="en-US" dirty="0"/>
              <a:t>).</a:t>
            </a:r>
            <a:endParaRPr lang="pt-BR" dirty="0"/>
          </a:p>
          <a:p>
            <a:pPr lvl="0"/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socioemocionais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jovens</a:t>
            </a:r>
            <a:r>
              <a:rPr lang="en-US" dirty="0"/>
              <a:t>.</a:t>
            </a:r>
            <a:endParaRPr lang="pt-BR" dirty="0"/>
          </a:p>
          <a:p>
            <a:pPr lvl="0"/>
            <a:r>
              <a:rPr lang="en-US" dirty="0" err="1"/>
              <a:t>Comunicação</a:t>
            </a:r>
            <a:r>
              <a:rPr lang="en-US" dirty="0"/>
              <a:t> </a:t>
            </a:r>
            <a:r>
              <a:rPr lang="en-US" dirty="0" err="1"/>
              <a:t>responsável</a:t>
            </a:r>
            <a:r>
              <a:rPr lang="en-US" dirty="0"/>
              <a:t> pela </a:t>
            </a:r>
            <a:r>
              <a:rPr lang="en-US" dirty="0" err="1"/>
              <a:t>mídia</a:t>
            </a:r>
            <a:r>
              <a:rPr lang="en-US" dirty="0"/>
              <a:t>.</a:t>
            </a:r>
            <a:endParaRPr lang="pt-BR" dirty="0"/>
          </a:p>
          <a:p>
            <a:pPr lvl="0"/>
            <a:r>
              <a:rPr lang="en-US" dirty="0" err="1"/>
              <a:t>Seguimento</a:t>
            </a:r>
            <a:r>
              <a:rPr lang="en-US" dirty="0"/>
              <a:t> </a:t>
            </a:r>
            <a:r>
              <a:rPr lang="en-US" dirty="0" err="1"/>
              <a:t>pós-alta</a:t>
            </a:r>
            <a:r>
              <a:rPr lang="en-US" dirty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171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2B47B64-03A0-4876-9EBD-80555EC92D6A}"/>
              </a:ext>
            </a:extLst>
          </p:cNvPr>
          <p:cNvSpPr/>
          <p:nvPr/>
        </p:nvSpPr>
        <p:spPr>
          <a:xfrm>
            <a:off x="677334" y="2111513"/>
            <a:ext cx="8998226" cy="35648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45ACD9-2785-440E-95FE-4CC7F6B4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68626"/>
            <a:ext cx="8596668" cy="1320800"/>
          </a:xfrm>
        </p:spPr>
        <p:txBody>
          <a:bodyPr/>
          <a:lstStyle/>
          <a:p>
            <a:r>
              <a:rPr lang="en-US" b="1" dirty="0" err="1"/>
              <a:t>Sinais</a:t>
            </a:r>
            <a:r>
              <a:rPr lang="en-US" b="1" dirty="0"/>
              <a:t> de </a:t>
            </a:r>
            <a:r>
              <a:rPr lang="en-US" b="1" dirty="0" err="1"/>
              <a:t>alerta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E85442-FE05-4FC3-BDE3-D11869E3C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13" y="2301461"/>
            <a:ext cx="8596668" cy="2997201"/>
          </a:xfrm>
        </p:spPr>
        <p:txBody>
          <a:bodyPr/>
          <a:lstStyle/>
          <a:p>
            <a:pPr lvl="0"/>
            <a:r>
              <a:rPr lang="en-US" dirty="0" err="1"/>
              <a:t>Falas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morrer</a:t>
            </a:r>
            <a:r>
              <a:rPr lang="en-US" dirty="0"/>
              <a:t>, ser um peso, despedidas. </a:t>
            </a:r>
          </a:p>
          <a:p>
            <a:pPr marL="0" lvl="0" indent="0">
              <a:buNone/>
            </a:pPr>
            <a:r>
              <a:rPr lang="en-US" dirty="0"/>
              <a:t>	“Eu </a:t>
            </a:r>
            <a:r>
              <a:rPr lang="en-US" dirty="0" err="1"/>
              <a:t>queria</a:t>
            </a:r>
            <a:r>
              <a:rPr lang="en-US" dirty="0"/>
              <a:t> </a:t>
            </a:r>
            <a:r>
              <a:rPr lang="en-US" dirty="0" err="1"/>
              <a:t>sumir</a:t>
            </a:r>
            <a:r>
              <a:rPr lang="en-US" dirty="0"/>
              <a:t> de </a:t>
            </a:r>
            <a:r>
              <a:rPr lang="en-US" dirty="0" err="1"/>
              <a:t>vez</a:t>
            </a:r>
            <a:r>
              <a:rPr lang="en-US" dirty="0"/>
              <a:t>…”, “</a:t>
            </a:r>
            <a:r>
              <a:rPr lang="en-US" dirty="0" err="1"/>
              <a:t>Queria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voltar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..”, “Eu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aguento</a:t>
            </a:r>
            <a:r>
              <a:rPr lang="en-US" dirty="0"/>
              <a:t> 	</a:t>
            </a:r>
            <a:r>
              <a:rPr lang="en-US" dirty="0" err="1"/>
              <a:t>mais</a:t>
            </a:r>
            <a:r>
              <a:rPr lang="en-US" dirty="0"/>
              <a:t>…”, “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solução</a:t>
            </a:r>
            <a:r>
              <a:rPr lang="en-US" dirty="0"/>
              <a:t>”, “</a:t>
            </a:r>
            <a:r>
              <a:rPr lang="en-US" dirty="0" err="1"/>
              <a:t>Queria</a:t>
            </a:r>
            <a:r>
              <a:rPr lang="en-US" dirty="0"/>
              <a:t> </a:t>
            </a:r>
            <a:r>
              <a:rPr lang="en-US" dirty="0" err="1"/>
              <a:t>acabar</a:t>
            </a:r>
            <a:r>
              <a:rPr lang="en-US" dirty="0"/>
              <a:t> com </a:t>
            </a:r>
            <a:r>
              <a:rPr lang="en-US" dirty="0" err="1"/>
              <a:t>tudo</a:t>
            </a:r>
            <a:r>
              <a:rPr lang="en-US" dirty="0"/>
              <a:t>”</a:t>
            </a:r>
          </a:p>
          <a:p>
            <a:pPr lvl="0"/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comportamentais</a:t>
            </a:r>
            <a:r>
              <a:rPr lang="en-US" dirty="0"/>
              <a:t>: </a:t>
            </a:r>
            <a:r>
              <a:rPr lang="en-US" dirty="0" err="1"/>
              <a:t>isolamento</a:t>
            </a:r>
            <a:r>
              <a:rPr lang="en-US" dirty="0"/>
              <a:t>, </a:t>
            </a:r>
            <a:r>
              <a:rPr lang="en-US" dirty="0" err="1"/>
              <a:t>irritabilidade</a:t>
            </a:r>
            <a:r>
              <a:rPr lang="en-US" dirty="0"/>
              <a:t>, </a:t>
            </a:r>
            <a:r>
              <a:rPr lang="en-US" dirty="0" err="1"/>
              <a:t>desesperança</a:t>
            </a:r>
            <a:r>
              <a:rPr lang="en-US" dirty="0"/>
              <a:t>,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aumentado</a:t>
            </a:r>
            <a:r>
              <a:rPr lang="en-US" dirty="0"/>
              <a:t> de </a:t>
            </a:r>
            <a:r>
              <a:rPr lang="en-US" dirty="0" err="1"/>
              <a:t>álcool</a:t>
            </a:r>
            <a:r>
              <a:rPr lang="en-US" dirty="0"/>
              <a:t>/</a:t>
            </a:r>
            <a:r>
              <a:rPr lang="en-US" dirty="0" err="1"/>
              <a:t>drogas</a:t>
            </a:r>
            <a:r>
              <a:rPr lang="en-US" dirty="0"/>
              <a:t>, </a:t>
            </a:r>
            <a:r>
              <a:rPr lang="en-US" dirty="0" err="1"/>
              <a:t>busca</a:t>
            </a:r>
            <a:r>
              <a:rPr lang="en-US" dirty="0"/>
              <a:t> por </a:t>
            </a:r>
            <a:r>
              <a:rPr lang="en-US" dirty="0" err="1"/>
              <a:t>meios</a:t>
            </a:r>
            <a:r>
              <a:rPr lang="en-US" dirty="0"/>
              <a:t> </a:t>
            </a:r>
            <a:r>
              <a:rPr lang="en-US" dirty="0" err="1"/>
              <a:t>letais</a:t>
            </a:r>
            <a:r>
              <a:rPr lang="en-US" dirty="0"/>
              <a:t>, </a:t>
            </a:r>
            <a:r>
              <a:rPr lang="en-US" dirty="0" err="1"/>
              <a:t>automutilação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Parar</a:t>
            </a:r>
            <a:r>
              <a:rPr lang="en-US" dirty="0"/>
              <a:t> de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atividades</a:t>
            </a:r>
            <a:r>
              <a:rPr lang="en-US" dirty="0"/>
              <a:t> que antes </a:t>
            </a:r>
            <a:r>
              <a:rPr lang="en-US" dirty="0" err="1"/>
              <a:t>gostava</a:t>
            </a:r>
            <a:r>
              <a:rPr lang="en-US" dirty="0"/>
              <a:t>.</a:t>
            </a:r>
            <a:endParaRPr lang="pt-BR" dirty="0"/>
          </a:p>
          <a:p>
            <a:pPr lvl="0"/>
            <a:r>
              <a:rPr lang="en-US" dirty="0"/>
              <a:t>Marcos de </a:t>
            </a:r>
            <a:r>
              <a:rPr lang="en-US" dirty="0" err="1"/>
              <a:t>risco</a:t>
            </a:r>
            <a:r>
              <a:rPr lang="en-US" dirty="0"/>
              <a:t>: </a:t>
            </a:r>
            <a:r>
              <a:rPr lang="en-US" dirty="0" err="1"/>
              <a:t>perdas</a:t>
            </a:r>
            <a:r>
              <a:rPr lang="en-US" dirty="0"/>
              <a:t> </a:t>
            </a:r>
            <a:r>
              <a:rPr lang="en-US" dirty="0" err="1"/>
              <a:t>recentes</a:t>
            </a:r>
            <a:r>
              <a:rPr lang="en-US" dirty="0"/>
              <a:t>, </a:t>
            </a:r>
            <a:r>
              <a:rPr lang="en-US" dirty="0" err="1"/>
              <a:t>violência</a:t>
            </a:r>
            <a:r>
              <a:rPr lang="en-US" dirty="0"/>
              <a:t>, </a:t>
            </a:r>
            <a:r>
              <a:rPr lang="en-US" dirty="0" err="1"/>
              <a:t>diagnóstico</a:t>
            </a:r>
            <a:r>
              <a:rPr lang="en-US" dirty="0"/>
              <a:t> grave, </a:t>
            </a:r>
            <a:r>
              <a:rPr lang="en-US" dirty="0" err="1"/>
              <a:t>pós-alta</a:t>
            </a:r>
            <a:r>
              <a:rPr lang="en-US" dirty="0"/>
              <a:t> </a:t>
            </a:r>
            <a:r>
              <a:rPr lang="en-US" dirty="0" err="1"/>
              <a:t>hospitalar</a:t>
            </a:r>
            <a:r>
              <a:rPr lang="en-US" dirty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91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>
            <a:extLst>
              <a:ext uri="{FF2B5EF4-FFF2-40B4-BE49-F238E27FC236}">
                <a16:creationId xmlns:a16="http://schemas.microsoft.com/office/drawing/2014/main" id="{B576A1E4-CCD6-4170-B645-B12A884CBEDF}"/>
              </a:ext>
            </a:extLst>
          </p:cNvPr>
          <p:cNvSpPr/>
          <p:nvPr/>
        </p:nvSpPr>
        <p:spPr>
          <a:xfrm>
            <a:off x="406452" y="1546320"/>
            <a:ext cx="4569216" cy="31892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D2B0E5B-FA3D-4744-8BA3-ADA64587F649}"/>
              </a:ext>
            </a:extLst>
          </p:cNvPr>
          <p:cNvSpPr/>
          <p:nvPr/>
        </p:nvSpPr>
        <p:spPr>
          <a:xfrm>
            <a:off x="2835927" y="4457411"/>
            <a:ext cx="4636957" cy="240058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1462640-38CF-44CF-8751-B25E58F1592F}"/>
              </a:ext>
            </a:extLst>
          </p:cNvPr>
          <p:cNvSpPr/>
          <p:nvPr/>
        </p:nvSpPr>
        <p:spPr>
          <a:xfrm>
            <a:off x="5187782" y="1638753"/>
            <a:ext cx="4786848" cy="2958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B165DC-21C6-4906-9A96-47E8DDF7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9855"/>
            <a:ext cx="8596668" cy="1247017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Como Acolher e Apoiar Alguém com Questões Emocionais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7E5F90-E88D-4557-B59A-B1DC20907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273" y="1883423"/>
            <a:ext cx="4112534" cy="2648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	1. Observe sinais</a:t>
            </a:r>
            <a:endParaRPr lang="pt-BR" dirty="0"/>
          </a:p>
          <a:p>
            <a:r>
              <a:rPr lang="pt-BR" dirty="0"/>
              <a:t>Mudanças de humor ou comportamento</a:t>
            </a:r>
          </a:p>
          <a:p>
            <a:r>
              <a:rPr lang="pt-BR" dirty="0"/>
              <a:t>Isolamento social</a:t>
            </a:r>
          </a:p>
          <a:p>
            <a:r>
              <a:rPr lang="pt-BR" dirty="0"/>
              <a:t>Falta de interesse em atividades que antes gostava</a:t>
            </a:r>
          </a:p>
          <a:p>
            <a:r>
              <a:rPr lang="pt-BR" dirty="0"/>
              <a:t>Tristeza, ansiedade ou irritação persistente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66ABF76-DE13-4F6F-825C-2B1A5AD43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2826" y="4873961"/>
            <a:ext cx="4047344" cy="1661749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3. Valide os sentimentos</a:t>
            </a:r>
            <a:endParaRPr lang="pt-BR" dirty="0"/>
          </a:p>
          <a:p>
            <a:r>
              <a:rPr lang="pt-BR" dirty="0"/>
              <a:t>Reconheça que a dor da pessoa é real</a:t>
            </a:r>
          </a:p>
          <a:p>
            <a:r>
              <a:rPr lang="pt-BR" dirty="0"/>
              <a:t>Evite minimizar ou dar soluções rápidas</a:t>
            </a:r>
          </a:p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75936A5-C703-4D5B-822B-841E2BE2DA24}"/>
              </a:ext>
            </a:extLst>
          </p:cNvPr>
          <p:cNvSpPr txBox="1"/>
          <p:nvPr/>
        </p:nvSpPr>
        <p:spPr>
          <a:xfrm>
            <a:off x="5711252" y="2036001"/>
            <a:ext cx="3957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b="1" dirty="0"/>
              <a:t>2. Escute com atenção</a:t>
            </a:r>
            <a:endParaRPr lang="pt-BR" dirty="0"/>
          </a:p>
          <a:p>
            <a:r>
              <a:rPr lang="pt-BR" dirty="0"/>
              <a:t>Ofereça presença sem julgamento</a:t>
            </a:r>
          </a:p>
          <a:p>
            <a:r>
              <a:rPr lang="pt-BR" dirty="0"/>
              <a:t>Use frases como: “Estou aqui para </a:t>
            </a:r>
            <a:r>
              <a:rPr lang="pt-BR" i="1" dirty="0"/>
              <a:t>você</a:t>
            </a:r>
            <a:r>
              <a:rPr lang="pt-BR" dirty="0"/>
              <a:t>” ou “Quero ouvir como você se sente”</a:t>
            </a:r>
          </a:p>
        </p:txBody>
      </p:sp>
    </p:spTree>
    <p:extLst>
      <p:ext uri="{BB962C8B-B14F-4D97-AF65-F5344CB8AC3E}">
        <p14:creationId xmlns:p14="http://schemas.microsoft.com/office/powerpoint/2010/main" val="77470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4443675E-6B05-494B-B049-480F53B7A5A8}"/>
              </a:ext>
            </a:extLst>
          </p:cNvPr>
          <p:cNvSpPr/>
          <p:nvPr/>
        </p:nvSpPr>
        <p:spPr>
          <a:xfrm>
            <a:off x="1528997" y="4193370"/>
            <a:ext cx="6835514" cy="23821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B7D8455-B5D3-4CFA-A4A3-58836154A49C}"/>
              </a:ext>
            </a:extLst>
          </p:cNvPr>
          <p:cNvSpPr/>
          <p:nvPr/>
        </p:nvSpPr>
        <p:spPr>
          <a:xfrm>
            <a:off x="524656" y="1748597"/>
            <a:ext cx="4297180" cy="23821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4. Incentive ajuda profissional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Psicólogo, psiquiatra ou médico de confiança</a:t>
            </a:r>
          </a:p>
          <a:p>
            <a:r>
              <a:rPr lang="pt-BR" dirty="0">
                <a:solidFill>
                  <a:schemeClr val="tx1"/>
                </a:solidFill>
              </a:rPr>
              <a:t>Centros de apoio emocional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E157F90-E78E-475B-97C3-4DC13365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9409"/>
            <a:ext cx="8596668" cy="1320800"/>
          </a:xfrm>
        </p:spPr>
        <p:txBody>
          <a:bodyPr/>
          <a:lstStyle/>
          <a:p>
            <a:r>
              <a:rPr lang="pt-BR" b="1" dirty="0"/>
              <a:t>Como Acolher e Apoiar Alguém com Questões Emocionais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B6A1FC-F228-46CA-A3AF-09D2D8F6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791" y="4542226"/>
            <a:ext cx="5613925" cy="17751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	6. Cuide da sua segurança e da pessoa</a:t>
            </a:r>
          </a:p>
          <a:p>
            <a:pPr marL="0" indent="0">
              <a:buNone/>
            </a:pPr>
            <a:r>
              <a:rPr lang="pt-BR" b="1" dirty="0"/>
              <a:t>	Se houver risco de se machucar, busque ajuda 	imediatamente:</a:t>
            </a:r>
          </a:p>
          <a:p>
            <a:pPr marL="457200" lvl="1" indent="0">
              <a:buNone/>
            </a:pPr>
            <a:r>
              <a:rPr lang="pt-BR" b="1" dirty="0"/>
              <a:t>Brasil: CVV – 188 (24h, gratuito e confidencial)</a:t>
            </a:r>
          </a:p>
          <a:p>
            <a:pPr marL="0" indent="0">
              <a:buNone/>
            </a:pPr>
            <a:r>
              <a:rPr lang="pt-BR" b="1" dirty="0"/>
              <a:t>	Não deixe a </a:t>
            </a:r>
            <a:r>
              <a:rPr lang="pt-BR" sz="1900" b="1" dirty="0"/>
              <a:t>pessoa</a:t>
            </a:r>
            <a:r>
              <a:rPr lang="pt-BR" b="1" dirty="0"/>
              <a:t> sozinha se houver risco 	iminente</a:t>
            </a:r>
          </a:p>
          <a:p>
            <a:endParaRPr lang="pt-BR" sz="19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0665413-1A4D-424A-AA91-0009B0DAD7D0}"/>
              </a:ext>
            </a:extLst>
          </p:cNvPr>
          <p:cNvSpPr/>
          <p:nvPr/>
        </p:nvSpPr>
        <p:spPr>
          <a:xfrm>
            <a:off x="5096656" y="1811183"/>
            <a:ext cx="4297180" cy="23367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97F73D1-9207-4052-B5C4-BA62E5947553}"/>
              </a:ext>
            </a:extLst>
          </p:cNvPr>
          <p:cNvSpPr/>
          <p:nvPr/>
        </p:nvSpPr>
        <p:spPr>
          <a:xfrm>
            <a:off x="5891223" y="2240902"/>
            <a:ext cx="33827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5. Esteja presente, sem pressão</a:t>
            </a:r>
            <a:endParaRPr lang="pt-BR" dirty="0"/>
          </a:p>
          <a:p>
            <a:r>
              <a:rPr lang="pt-BR" dirty="0"/>
              <a:t>Convide para atividades simples juntos</a:t>
            </a:r>
          </a:p>
          <a:p>
            <a:r>
              <a:rPr lang="pt-BR" dirty="0"/>
              <a:t>Pergunte como pode ajudar</a:t>
            </a:r>
          </a:p>
        </p:txBody>
      </p:sp>
    </p:spTree>
    <p:extLst>
      <p:ext uri="{BB962C8B-B14F-4D97-AF65-F5344CB8AC3E}">
        <p14:creationId xmlns:p14="http://schemas.microsoft.com/office/powerpoint/2010/main" val="257032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06E76B7-844B-4070-98CD-8DC3258A6B82}"/>
              </a:ext>
            </a:extLst>
          </p:cNvPr>
          <p:cNvSpPr/>
          <p:nvPr/>
        </p:nvSpPr>
        <p:spPr>
          <a:xfrm>
            <a:off x="677334" y="2147821"/>
            <a:ext cx="8998226" cy="35648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2552B5-8391-4565-B2AE-7281BC2B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27021"/>
            <a:ext cx="6319814" cy="1320800"/>
          </a:xfrm>
        </p:spPr>
        <p:txBody>
          <a:bodyPr>
            <a:normAutofit/>
          </a:bodyPr>
          <a:lstStyle/>
          <a:p>
            <a:r>
              <a:rPr lang="pt-BR" sz="4000" b="1" dirty="0"/>
              <a:t>Fontes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5D2F1D-7655-4BA1-A06E-8334F31CE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13" y="2571407"/>
            <a:ext cx="8596668" cy="3880773"/>
          </a:xfrm>
        </p:spPr>
        <p:txBody>
          <a:bodyPr/>
          <a:lstStyle/>
          <a:p>
            <a:pPr lvl="0"/>
            <a:r>
              <a:rPr lang="en-US" dirty="0" err="1"/>
              <a:t>Ministério</a:t>
            </a:r>
            <a:r>
              <a:rPr lang="en-US" dirty="0"/>
              <a:t> da </a:t>
            </a:r>
            <a:r>
              <a:rPr lang="en-US" dirty="0" err="1"/>
              <a:t>Saúde</a:t>
            </a:r>
            <a:r>
              <a:rPr lang="en-US" dirty="0"/>
              <a:t> — </a:t>
            </a:r>
            <a:r>
              <a:rPr lang="en-US" dirty="0" err="1"/>
              <a:t>Boletim</a:t>
            </a:r>
            <a:r>
              <a:rPr lang="en-US" dirty="0"/>
              <a:t> </a:t>
            </a:r>
            <a:r>
              <a:rPr lang="en-US" dirty="0" err="1"/>
              <a:t>Epidemiológico</a:t>
            </a:r>
            <a:r>
              <a:rPr lang="en-US" dirty="0"/>
              <a:t> (2024).</a:t>
            </a:r>
            <a:endParaRPr lang="pt-BR" dirty="0"/>
          </a:p>
          <a:p>
            <a:pPr lvl="0"/>
            <a:r>
              <a:rPr lang="en-US" dirty="0" err="1"/>
              <a:t>Observatório</a:t>
            </a:r>
            <a:r>
              <a:rPr lang="en-US" dirty="0"/>
              <a:t> de </a:t>
            </a:r>
            <a:r>
              <a:rPr lang="en-US" dirty="0" err="1"/>
              <a:t>Segurança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(2023) – dados de </a:t>
            </a:r>
            <a:r>
              <a:rPr lang="en-US" dirty="0" err="1"/>
              <a:t>suicídio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2022.</a:t>
            </a:r>
            <a:endParaRPr lang="pt-BR" dirty="0"/>
          </a:p>
          <a:p>
            <a:pPr lvl="0"/>
            <a:r>
              <a:rPr lang="en-US" dirty="0" err="1"/>
              <a:t>Agência</a:t>
            </a:r>
            <a:r>
              <a:rPr lang="en-US" dirty="0"/>
              <a:t> </a:t>
            </a:r>
            <a:r>
              <a:rPr lang="en-US" dirty="0" err="1"/>
              <a:t>Brasil</a:t>
            </a:r>
            <a:r>
              <a:rPr lang="en-US" dirty="0"/>
              <a:t> / </a:t>
            </a:r>
            <a:r>
              <a:rPr lang="en-US" dirty="0" err="1"/>
              <a:t>Fiocruz</a:t>
            </a:r>
            <a:r>
              <a:rPr lang="en-US" dirty="0"/>
              <a:t> — </a:t>
            </a:r>
            <a:r>
              <a:rPr lang="en-US" dirty="0" err="1"/>
              <a:t>estudos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jovens</a:t>
            </a:r>
            <a:r>
              <a:rPr lang="en-US" dirty="0"/>
              <a:t>.</a:t>
            </a:r>
            <a:endParaRPr lang="pt-BR" dirty="0"/>
          </a:p>
          <a:p>
            <a:pPr lvl="0"/>
            <a:r>
              <a:rPr lang="en-US" dirty="0"/>
              <a:t>OMS/OPAS (</a:t>
            </a:r>
            <a:r>
              <a:rPr lang="en-US" dirty="0" err="1"/>
              <a:t>Org.Pan</a:t>
            </a:r>
            <a:r>
              <a:rPr lang="en-US" dirty="0"/>
              <a:t> Americana de </a:t>
            </a:r>
            <a:r>
              <a:rPr lang="en-US" dirty="0" err="1"/>
              <a:t>Saúde</a:t>
            </a:r>
            <a:r>
              <a:rPr lang="en-US" dirty="0"/>
              <a:t>) — LIVE LIFE.</a:t>
            </a:r>
            <a:endParaRPr lang="pt-BR" dirty="0"/>
          </a:p>
          <a:p>
            <a:pPr lvl="0"/>
            <a:r>
              <a:rPr lang="en-US" dirty="0" err="1"/>
              <a:t>Ministério</a:t>
            </a:r>
            <a:r>
              <a:rPr lang="en-US" dirty="0"/>
              <a:t> da </a:t>
            </a:r>
            <a:r>
              <a:rPr lang="en-US" dirty="0" err="1"/>
              <a:t>Saúde</a:t>
            </a:r>
            <a:r>
              <a:rPr lang="en-US" dirty="0"/>
              <a:t> — </a:t>
            </a:r>
            <a:r>
              <a:rPr lang="en-US" dirty="0" err="1"/>
              <a:t>materiais</a:t>
            </a:r>
            <a:r>
              <a:rPr lang="en-US" dirty="0"/>
              <a:t> de </a:t>
            </a:r>
            <a:r>
              <a:rPr lang="en-US" dirty="0" err="1"/>
              <a:t>prevenção</a:t>
            </a:r>
            <a:r>
              <a:rPr lang="en-US" dirty="0"/>
              <a:t> e </a:t>
            </a:r>
            <a:r>
              <a:rPr lang="en-US" dirty="0" err="1"/>
              <a:t>sinais</a:t>
            </a:r>
            <a:r>
              <a:rPr lang="en-US" dirty="0"/>
              <a:t> de </a:t>
            </a:r>
            <a:r>
              <a:rPr lang="en-US" dirty="0" err="1"/>
              <a:t>alerta</a:t>
            </a:r>
            <a:r>
              <a:rPr lang="en-US" dirty="0"/>
              <a:t>.</a:t>
            </a:r>
          </a:p>
          <a:p>
            <a:r>
              <a:rPr lang="en-US" dirty="0"/>
              <a:t>Video: </a:t>
            </a:r>
            <a:r>
              <a:rPr lang="pt-BR" dirty="0">
                <a:hlinkClick r:id="rId2" tooltip="Compartilhar link"/>
              </a:rPr>
              <a:t>https://youtu.be/tX8TgVR33KM</a:t>
            </a:r>
            <a:endParaRPr lang="pt-BR" dirty="0"/>
          </a:p>
          <a:p>
            <a:pPr lvl="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97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37338E-000E-4AE2-8576-8C7DFDB3D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352" y="1488613"/>
            <a:ext cx="5418666" cy="3880773"/>
          </a:xfrm>
        </p:spPr>
        <p:txBody>
          <a:bodyPr/>
          <a:lstStyle/>
          <a:p>
            <a:pPr marL="0" indent="0">
              <a:buNone/>
            </a:pPr>
            <a:r>
              <a:rPr lang="pt-BR" sz="6000" b="1" dirty="0">
                <a:solidFill>
                  <a:srgbClr val="FFC000"/>
                </a:solidFill>
              </a:rPr>
              <a:t>OBRIGADA!</a:t>
            </a:r>
          </a:p>
          <a:p>
            <a:pPr marL="0" indent="0">
              <a:buNone/>
            </a:pPr>
            <a:endParaRPr lang="pt-BR" sz="6000" b="1" dirty="0">
              <a:solidFill>
                <a:srgbClr val="FFC000"/>
              </a:solidFill>
            </a:endParaRPr>
          </a:p>
          <a:p>
            <a:r>
              <a:rPr lang="pt-BR" sz="2400" b="1" dirty="0">
                <a:solidFill>
                  <a:srgbClr val="FFC000"/>
                </a:solidFill>
              </a:rPr>
              <a:t>Cecilia </a:t>
            </a:r>
            <a:r>
              <a:rPr lang="pt-BR" sz="2400" b="1" dirty="0" err="1">
                <a:solidFill>
                  <a:srgbClr val="FFC000"/>
                </a:solidFill>
              </a:rPr>
              <a:t>R.Loureiro</a:t>
            </a:r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>
                <a:solidFill>
                  <a:srgbClr val="FFC000"/>
                </a:solidFill>
                <a:hlinkClick r:id="rId3"/>
              </a:rPr>
              <a:t>cecilialoureiro16@gmail.com</a:t>
            </a:r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>
                <a:solidFill>
                  <a:srgbClr val="FFC000"/>
                </a:solidFill>
              </a:rPr>
              <a:t>@</a:t>
            </a:r>
            <a:r>
              <a:rPr lang="pt-BR" sz="2400" b="1" dirty="0" err="1">
                <a:solidFill>
                  <a:srgbClr val="FFC000"/>
                </a:solidFill>
              </a:rPr>
              <a:t>cecilialoureiroterapias</a:t>
            </a:r>
            <a:endParaRPr lang="pt-BR" sz="2400" b="1" dirty="0">
              <a:solidFill>
                <a:srgbClr val="FFC000"/>
              </a:solidFill>
            </a:endParaRPr>
          </a:p>
          <a:p>
            <a:endParaRPr lang="pt-BR" sz="6000" b="1" dirty="0">
              <a:solidFill>
                <a:srgbClr val="FFC000"/>
              </a:solidFill>
            </a:endParaRPr>
          </a:p>
          <a:p>
            <a:endParaRPr lang="pt-BR" sz="6000" b="1" dirty="0">
              <a:solidFill>
                <a:srgbClr val="FFC000"/>
              </a:solidFill>
            </a:endParaRPr>
          </a:p>
          <a:p>
            <a:endParaRPr lang="pt-BR" sz="6000" b="1" dirty="0">
              <a:solidFill>
                <a:srgbClr val="FFC000"/>
              </a:solidFill>
            </a:endParaRPr>
          </a:p>
          <a:p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8F6F25-3E85-4C5E-8442-C1D7F6606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11" y="250655"/>
            <a:ext cx="2274203" cy="306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ACD3E41-1098-4C51-90BB-D98C189A931D}"/>
              </a:ext>
            </a:extLst>
          </p:cNvPr>
          <p:cNvSpPr/>
          <p:nvPr/>
        </p:nvSpPr>
        <p:spPr>
          <a:xfrm>
            <a:off x="973299" y="2204314"/>
            <a:ext cx="8382736" cy="3096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BF8EF8-45FC-4C83-92EC-590FC5E8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3" y="849442"/>
            <a:ext cx="8596668" cy="1189220"/>
          </a:xfrm>
        </p:spPr>
        <p:txBody>
          <a:bodyPr>
            <a:normAutofit/>
          </a:bodyPr>
          <a:lstStyle/>
          <a:p>
            <a:r>
              <a:rPr lang="pt-BR" sz="4000" b="1" dirty="0"/>
              <a:t>Saúde mental no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999333-62D0-41A8-AE5D-3138681F2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43" y="2451653"/>
            <a:ext cx="7808474" cy="2663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	</a:t>
            </a:r>
            <a:r>
              <a:rPr lang="pt-BR" sz="2000" b="1" dirty="0"/>
              <a:t>Em 2024</a:t>
            </a:r>
            <a:r>
              <a:rPr lang="pt-BR" sz="2000" dirty="0"/>
              <a:t>, o Brasil registrou </a:t>
            </a:r>
            <a:r>
              <a:rPr lang="pt-BR" sz="2000" b="1" dirty="0"/>
              <a:t>472 mil afastamentos </a:t>
            </a:r>
            <a:r>
              <a:rPr lang="pt-BR" sz="2000" dirty="0"/>
              <a:t>do 	trabalho por transtornos mentais — </a:t>
            </a:r>
            <a:r>
              <a:rPr lang="pt-BR" sz="2000" b="1" dirty="0"/>
              <a:t>um aumento de 68% </a:t>
            </a:r>
            <a:r>
              <a:rPr lang="pt-BR" sz="2000" dirty="0"/>
              <a:t>em 	relação ao ano anterior, segundo o Ministério da Previdência 	Social. </a:t>
            </a:r>
          </a:p>
          <a:p>
            <a:pPr marL="0" indent="0">
              <a:buNone/>
            </a:pPr>
            <a:r>
              <a:rPr lang="pt-BR" sz="2000" dirty="0"/>
              <a:t>	Os principais diagnósticos foram de </a:t>
            </a:r>
            <a:r>
              <a:rPr lang="pt-BR" sz="2000" b="1" dirty="0"/>
              <a:t>ansiedade e depressão</a:t>
            </a:r>
            <a:r>
              <a:rPr lang="pt-BR" sz="2000" dirty="0"/>
              <a:t>.</a:t>
            </a:r>
          </a:p>
          <a:p>
            <a:pPr marL="0" indent="0">
              <a:buNone/>
            </a:pPr>
            <a:r>
              <a:rPr lang="pt-BR" sz="2000" dirty="0"/>
              <a:t>	Isso mostra a importância de iniciativas de conscientização 	no 	trabalho: palestras, treinamentos e programas de bem estar.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032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4B37CA9-D0B5-4385-A093-A7BAA4D32FC3}"/>
              </a:ext>
            </a:extLst>
          </p:cNvPr>
          <p:cNvSpPr/>
          <p:nvPr/>
        </p:nvSpPr>
        <p:spPr>
          <a:xfrm>
            <a:off x="796603" y="1892647"/>
            <a:ext cx="8360649" cy="35800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A88FEC-B477-4382-9C01-359F5231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21" y="733286"/>
            <a:ext cx="5643953" cy="1022626"/>
          </a:xfrm>
        </p:spPr>
        <p:txBody>
          <a:bodyPr>
            <a:normAutofit/>
          </a:bodyPr>
          <a:lstStyle/>
          <a:p>
            <a:r>
              <a:rPr lang="pt-BR" sz="4000" b="1" dirty="0"/>
              <a:t>O que é saúde mental?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9648E9-5FC7-4EEE-915E-08FBFE60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647" y="2218015"/>
            <a:ext cx="7896823" cy="3007759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</a:rPr>
              <a:t>A </a:t>
            </a:r>
            <a:r>
              <a:rPr lang="pt-BR" alt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Organização Mundial da Saúde (OMS)</a:t>
            </a:r>
            <a:r>
              <a:rPr lang="pt-BR" altLang="pt-BR" sz="2000" dirty="0">
                <a:solidFill>
                  <a:schemeClr val="tx1"/>
                </a:solidFill>
              </a:rPr>
              <a:t> define saúde mental como: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pt-BR" sz="20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2000" i="1" dirty="0">
                <a:solidFill>
                  <a:schemeClr val="tx1"/>
                </a:solidFill>
              </a:rPr>
              <a:t>“Um estado de bem-estar no qual o indivíduo reconhece suas próprias habilidades, pode lidar com os estresses normais da vida, pode trabalhar de forma produtiva e frutífera e é capaz de contribuir para sua comunidade.”</a:t>
            </a:r>
            <a:endParaRPr lang="pt-BR" altLang="pt-BR" sz="20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682D23B-624F-41D9-84B7-3D092783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064487" y="3513274"/>
            <a:ext cx="3207685" cy="33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5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D452591-8B04-43C5-A6CE-786A29E6B5A3}"/>
              </a:ext>
            </a:extLst>
          </p:cNvPr>
          <p:cNvSpPr/>
          <p:nvPr/>
        </p:nvSpPr>
        <p:spPr>
          <a:xfrm>
            <a:off x="474722" y="1974574"/>
            <a:ext cx="8852124" cy="45037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61AC2-36B2-44A8-9B2D-DA947BF7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74" y="411373"/>
            <a:ext cx="6919291" cy="1131033"/>
          </a:xfrm>
        </p:spPr>
        <p:txBody>
          <a:bodyPr>
            <a:noAutofit/>
          </a:bodyPr>
          <a:lstStyle/>
          <a:p>
            <a:r>
              <a:rPr lang="pt-BR" b="1" dirty="0"/>
              <a:t>Saúde mental no dia a dia</a:t>
            </a:r>
            <a:br>
              <a:rPr lang="pt-BR" b="1" dirty="0"/>
            </a:br>
            <a:r>
              <a:rPr lang="pt-BR" b="1" dirty="0"/>
              <a:t>explicando...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940BE5B-6A60-4A6F-B4F7-F4A7BCF3C9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4747" y="2241271"/>
            <a:ext cx="8412074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Ansiedade:</a:t>
            </a:r>
            <a:r>
              <a:rPr lang="pt-BR" altLang="pt-BR" dirty="0">
                <a:solidFill>
                  <a:schemeClr val="tx1"/>
                </a:solidFill>
              </a:rPr>
              <a:t> caracterizada por preocupação excessiva com eventos futuros, pensamentos acelerados e sintomas físicos como taquicardia, tensão </a:t>
            </a:r>
            <a:r>
              <a:rPr lang="pt-BR" altLang="pt-BR" dirty="0" err="1">
                <a:solidFill>
                  <a:schemeClr val="tx1"/>
                </a:solidFill>
              </a:rPr>
              <a:t>muscular,tremores</a:t>
            </a:r>
            <a:r>
              <a:rPr lang="pt-BR" altLang="pt-BR" dirty="0">
                <a:solidFill>
                  <a:schemeClr val="tx1"/>
                </a:solidFill>
              </a:rPr>
              <a:t>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pt-BR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Estresse:</a:t>
            </a:r>
            <a:r>
              <a:rPr lang="pt-BR" altLang="pt-BR" dirty="0">
                <a:solidFill>
                  <a:schemeClr val="tx1"/>
                </a:solidFill>
              </a:rPr>
              <a:t> resposta natural do organismo a pressões ou demandas; quando prolongado, pode gerar irritabilidade, fadiga, alterações na memória e concentração.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pt-BR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Depressão:</a:t>
            </a:r>
            <a:r>
              <a:rPr lang="pt-BR" altLang="pt-BR" dirty="0">
                <a:solidFill>
                  <a:schemeClr val="tx1"/>
                </a:solidFill>
              </a:rPr>
              <a:t> quadro de tristeza persistente, perda de interesse ou prazer em atividades, sensação de vazio e alterações no sono ou no apetite.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altLang="pt-BR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b="1" dirty="0" err="1">
                <a:solidFill>
                  <a:schemeClr val="tx1"/>
                </a:solidFill>
              </a:rPr>
              <a:t>Burnout</a:t>
            </a:r>
            <a:r>
              <a:rPr lang="pt-BR" altLang="pt-BR" b="1" dirty="0">
                <a:solidFill>
                  <a:schemeClr val="tx1"/>
                </a:solidFill>
              </a:rPr>
              <a:t>:</a:t>
            </a:r>
            <a:r>
              <a:rPr lang="pt-BR" altLang="pt-BR" dirty="0">
                <a:solidFill>
                  <a:schemeClr val="tx1"/>
                </a:solidFill>
              </a:rPr>
              <a:t> síndrome relacionada ao trabalho, marcada por exaustão mental e emocional extrema, distanciamento afetivo, perda de motivação e sensação de redução da competência.</a:t>
            </a:r>
          </a:p>
        </p:txBody>
      </p:sp>
    </p:spTree>
    <p:extLst>
      <p:ext uri="{BB962C8B-B14F-4D97-AF65-F5344CB8AC3E}">
        <p14:creationId xmlns:p14="http://schemas.microsoft.com/office/powerpoint/2010/main" val="61643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65C266E-20FA-4AA3-904B-0EE7B20B06BF}"/>
              </a:ext>
            </a:extLst>
          </p:cNvPr>
          <p:cNvSpPr/>
          <p:nvPr/>
        </p:nvSpPr>
        <p:spPr>
          <a:xfrm>
            <a:off x="437321" y="1978412"/>
            <a:ext cx="8362121" cy="34985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200C45-F2E1-4D8B-9048-0DC4B54C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93" y="816638"/>
            <a:ext cx="4252475" cy="1320800"/>
          </a:xfrm>
        </p:spPr>
        <p:txBody>
          <a:bodyPr>
            <a:normAutofit/>
          </a:bodyPr>
          <a:lstStyle/>
          <a:p>
            <a:r>
              <a:rPr lang="pt-BR" sz="4000" b="1" dirty="0"/>
              <a:t>Sinais de alerta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724BB5-DE61-4D2A-966A-D20389D75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Mudança brusca de comportamento</a:t>
            </a:r>
          </a:p>
          <a:p>
            <a:r>
              <a:rPr lang="pt-BR" dirty="0"/>
              <a:t>Isolamento social</a:t>
            </a:r>
          </a:p>
          <a:p>
            <a:r>
              <a:rPr lang="pt-BR" dirty="0"/>
              <a:t>Cansaço que não melhora com descanso</a:t>
            </a:r>
          </a:p>
          <a:p>
            <a:r>
              <a:rPr lang="pt-BR" dirty="0"/>
              <a:t>Perda de prazer no que antes gostava</a:t>
            </a:r>
          </a:p>
          <a:p>
            <a:r>
              <a:rPr lang="pt-BR" dirty="0"/>
              <a:t>Irritação ou choro frequentes</a:t>
            </a:r>
          </a:p>
          <a:p>
            <a:r>
              <a:rPr lang="pt-BR" dirty="0"/>
              <a:t>Alterações no sono (insônia ou acordar no meio da noite)</a:t>
            </a:r>
          </a:p>
          <a:p>
            <a:r>
              <a:rPr lang="pt-BR" dirty="0"/>
              <a:t>Uso excessivo de bebida, comida, ou algum vício para lidar com</a:t>
            </a:r>
          </a:p>
          <a:p>
            <a:pPr marL="0" indent="0">
              <a:buNone/>
            </a:pPr>
            <a:r>
              <a:rPr lang="pt-BR" dirty="0"/>
              <a:t>	questões emocionais</a:t>
            </a:r>
          </a:p>
        </p:txBody>
      </p:sp>
    </p:spTree>
    <p:extLst>
      <p:ext uri="{BB962C8B-B14F-4D97-AF65-F5344CB8AC3E}">
        <p14:creationId xmlns:p14="http://schemas.microsoft.com/office/powerpoint/2010/main" val="271364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20F8540-28DF-49CA-AB2A-F3A13141946B}"/>
              </a:ext>
            </a:extLst>
          </p:cNvPr>
          <p:cNvSpPr/>
          <p:nvPr/>
        </p:nvSpPr>
        <p:spPr>
          <a:xfrm>
            <a:off x="556592" y="1815546"/>
            <a:ext cx="7964556" cy="31120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476B98-E711-4D46-A6A4-86738E7D7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Prevenção</a:t>
            </a:r>
            <a:r>
              <a:rPr lang="en-US" b="1" dirty="0"/>
              <a:t> e </a:t>
            </a:r>
            <a:r>
              <a:rPr lang="en-US" b="1" dirty="0" err="1"/>
              <a:t>autocuidado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8B0504-7D1A-4C31-A277-996B22C81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Fazer pausas durante o trabalho</a:t>
            </a:r>
          </a:p>
          <a:p>
            <a:r>
              <a:rPr lang="pt-BR" dirty="0"/>
              <a:t>Manter atividade física regular</a:t>
            </a:r>
          </a:p>
          <a:p>
            <a:r>
              <a:rPr lang="pt-BR" dirty="0"/>
              <a:t>Ter momentos de lazer e descanso real</a:t>
            </a:r>
          </a:p>
          <a:p>
            <a:r>
              <a:rPr lang="pt-BR" dirty="0"/>
              <a:t>Conversar com pessoas de confiança</a:t>
            </a:r>
          </a:p>
          <a:p>
            <a:r>
              <a:rPr lang="pt-BR" dirty="0"/>
              <a:t>Cuidar do sono e da alimentação</a:t>
            </a:r>
          </a:p>
          <a:p>
            <a:r>
              <a:rPr lang="pt-BR" dirty="0"/>
              <a:t>Fazer terapia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829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D19D5F1-87BE-4BD0-9C2C-729C77A5A0CE}"/>
              </a:ext>
            </a:extLst>
          </p:cNvPr>
          <p:cNvSpPr/>
          <p:nvPr/>
        </p:nvSpPr>
        <p:spPr>
          <a:xfrm>
            <a:off x="677334" y="1930400"/>
            <a:ext cx="7858539" cy="23898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D77D11-9D49-429C-90EE-67C974EF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Busque ajuda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F2A8E8-DE9C-447E-9FDA-BF708C39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6916162" cy="1881324"/>
          </a:xfrm>
        </p:spPr>
        <p:txBody>
          <a:bodyPr/>
          <a:lstStyle/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esperar</a:t>
            </a:r>
            <a:r>
              <a:rPr lang="en-US" dirty="0"/>
              <a:t> '</a:t>
            </a:r>
            <a:r>
              <a:rPr lang="en-US" dirty="0" err="1"/>
              <a:t>chegar</a:t>
            </a:r>
            <a:r>
              <a:rPr lang="en-US" dirty="0"/>
              <a:t> no </a:t>
            </a:r>
            <a:r>
              <a:rPr lang="en-US" dirty="0" err="1"/>
              <a:t>limite</a:t>
            </a:r>
            <a:r>
              <a:rPr lang="en-US" dirty="0"/>
              <a:t>' para </a:t>
            </a:r>
            <a:r>
              <a:rPr lang="en-US" dirty="0" err="1"/>
              <a:t>procurar</a:t>
            </a:r>
            <a:r>
              <a:rPr lang="en-US" dirty="0"/>
              <a:t> </a:t>
            </a:r>
            <a:r>
              <a:rPr lang="en-US" dirty="0" err="1"/>
              <a:t>apoio</a:t>
            </a:r>
            <a:r>
              <a:rPr lang="en-US" dirty="0"/>
              <a:t>.</a:t>
            </a:r>
            <a:endParaRPr lang="pt-BR" dirty="0"/>
          </a:p>
          <a:p>
            <a:r>
              <a:rPr lang="en-US" dirty="0" err="1"/>
              <a:t>Psicoterapia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espaço</a:t>
            </a:r>
            <a:r>
              <a:rPr lang="en-US" dirty="0"/>
              <a:t> de </a:t>
            </a:r>
            <a:r>
              <a:rPr lang="en-US" dirty="0" err="1"/>
              <a:t>acolhimento</a:t>
            </a:r>
            <a:r>
              <a:rPr lang="en-US" dirty="0"/>
              <a:t>.</a:t>
            </a:r>
            <a:endParaRPr lang="pt-BR" dirty="0"/>
          </a:p>
          <a:p>
            <a:r>
              <a:rPr lang="en-US" dirty="0" err="1"/>
              <a:t>Médicos</a:t>
            </a:r>
            <a:r>
              <a:rPr lang="en-US" dirty="0"/>
              <a:t> (</a:t>
            </a:r>
            <a:r>
              <a:rPr lang="en-US" dirty="0" err="1"/>
              <a:t>psiquiatras</a:t>
            </a:r>
            <a:r>
              <a:rPr lang="en-US" dirty="0"/>
              <a:t>)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necessidade</a:t>
            </a:r>
            <a:r>
              <a:rPr lang="en-US" dirty="0"/>
              <a:t> de </a:t>
            </a:r>
            <a:r>
              <a:rPr lang="en-US" dirty="0" err="1"/>
              <a:t>avaliação</a:t>
            </a:r>
            <a:r>
              <a:rPr lang="en-US" dirty="0"/>
              <a:t> de </a:t>
            </a:r>
            <a:r>
              <a:rPr lang="en-US" dirty="0" err="1"/>
              <a:t>medicação</a:t>
            </a:r>
            <a:r>
              <a:rPr lang="en-US" dirty="0"/>
              <a:t>.</a:t>
            </a:r>
            <a:endParaRPr lang="pt-BR" dirty="0"/>
          </a:p>
          <a:p>
            <a:r>
              <a:rPr lang="en-US" dirty="0" err="1"/>
              <a:t>Apoio</a:t>
            </a:r>
            <a:r>
              <a:rPr lang="en-US" dirty="0"/>
              <a:t> da rede: </a:t>
            </a:r>
            <a:r>
              <a:rPr lang="en-US" dirty="0" err="1"/>
              <a:t>família</a:t>
            </a:r>
            <a:r>
              <a:rPr lang="en-US" dirty="0"/>
              <a:t>, amigos, </a:t>
            </a:r>
            <a:r>
              <a:rPr lang="en-US" dirty="0" err="1"/>
              <a:t>colegas</a:t>
            </a:r>
            <a:r>
              <a:rPr lang="en-US" dirty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702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07010E8-23B7-4177-8E81-3AADD5C219C6}"/>
              </a:ext>
            </a:extLst>
          </p:cNvPr>
          <p:cNvSpPr/>
          <p:nvPr/>
        </p:nvSpPr>
        <p:spPr>
          <a:xfrm>
            <a:off x="490330" y="2050320"/>
            <a:ext cx="9157254" cy="42864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AC532A-8FAB-43F5-A027-A3C9B3B5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9680"/>
            <a:ext cx="8596668" cy="1320800"/>
          </a:xfrm>
        </p:spPr>
        <p:txBody>
          <a:bodyPr/>
          <a:lstStyle/>
          <a:p>
            <a:r>
              <a:rPr lang="pt-BR" b="1" dirty="0"/>
              <a:t>VAMOS FALAR SOBRE NÚMEROS...</a:t>
            </a:r>
            <a:br>
              <a:rPr lang="pt-BR" b="1" dirty="0"/>
            </a:br>
            <a:r>
              <a:rPr lang="pt-BR" b="1" dirty="0"/>
              <a:t>...quero dizer...pessoas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1BF4EA3-3773-44E7-AB82-6546A6B5E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25785"/>
            <a:ext cx="8596668" cy="4110963"/>
          </a:xfrm>
        </p:spPr>
        <p:txBody>
          <a:bodyPr>
            <a:normAutofit/>
          </a:bodyPr>
          <a:lstStyle/>
          <a:p>
            <a:r>
              <a:rPr lang="pt-BR" altLang="pt-BR" sz="2000" dirty="0">
                <a:solidFill>
                  <a:srgbClr val="000000"/>
                </a:solidFill>
              </a:rPr>
              <a:t> </a:t>
            </a:r>
            <a:r>
              <a:rPr lang="pt-BR" altLang="pt-BR" sz="2000" b="1" dirty="0">
                <a:solidFill>
                  <a:srgbClr val="000000"/>
                </a:solidFill>
              </a:rPr>
              <a:t>700 mil pessoas morrem por suicídio no mundo</a:t>
            </a:r>
            <a:r>
              <a:rPr lang="pt-BR" altLang="pt-BR" sz="2000" dirty="0">
                <a:solidFill>
                  <a:srgbClr val="000000"/>
                </a:solidFill>
              </a:rPr>
              <a:t>. É uma das principais causas de morte entre 15 e 29 anos, segundo Organização Mundial da Saúde (OMS). </a:t>
            </a:r>
          </a:p>
          <a:p>
            <a:r>
              <a:rPr lang="pt-BR" altLang="pt-BR" sz="2000" dirty="0">
                <a:solidFill>
                  <a:srgbClr val="000000"/>
                </a:solidFill>
              </a:rPr>
              <a:t>Em 2024,  Brasil - taxa de suicídio de 6,5 por 100 mil habitantes, </a:t>
            </a:r>
          </a:p>
          <a:p>
            <a:pPr marL="0" indent="0">
              <a:buNone/>
            </a:pPr>
            <a:r>
              <a:rPr lang="pt-BR" altLang="pt-BR" sz="2000" b="1" dirty="0">
                <a:solidFill>
                  <a:srgbClr val="000000"/>
                </a:solidFill>
              </a:rPr>
              <a:t> 	cerca de 14 mil mortes anuais</a:t>
            </a:r>
            <a:r>
              <a:rPr lang="pt-BR" altLang="pt-BR" sz="2000" dirty="0">
                <a:solidFill>
                  <a:srgbClr val="000000"/>
                </a:solidFill>
              </a:rPr>
              <a:t>, aproximadamente </a:t>
            </a:r>
            <a:r>
              <a:rPr lang="pt-BR" altLang="pt-BR" sz="2000" b="1" dirty="0">
                <a:solidFill>
                  <a:srgbClr val="000000"/>
                </a:solidFill>
              </a:rPr>
              <a:t>uma morte a      	cada 40 minutos </a:t>
            </a:r>
          </a:p>
          <a:p>
            <a:r>
              <a:rPr lang="pt-BR" altLang="pt-BR" sz="2000" dirty="0">
                <a:solidFill>
                  <a:srgbClr val="000000"/>
                </a:solidFill>
              </a:rPr>
              <a:t>Entre 2016 e 2021, a taxa de suicídio entre adolescentes de </a:t>
            </a:r>
            <a:r>
              <a:rPr lang="pt-BR" altLang="pt-BR" sz="2000" b="1" dirty="0">
                <a:solidFill>
                  <a:srgbClr val="000000"/>
                </a:solidFill>
              </a:rPr>
              <a:t>15 a 19 anos aumentou 49,3%, a segunda principal causa de morte nesse grupo</a:t>
            </a:r>
          </a:p>
          <a:p>
            <a:r>
              <a:rPr lang="pt-BR" altLang="pt-BR" sz="2000" dirty="0">
                <a:solidFill>
                  <a:srgbClr val="000000"/>
                </a:solidFill>
              </a:rPr>
              <a:t>Estado de São Paulo, 2019, registrou </a:t>
            </a:r>
            <a:r>
              <a:rPr lang="pt-BR" altLang="pt-BR" sz="2000" b="1" dirty="0">
                <a:solidFill>
                  <a:srgbClr val="000000"/>
                </a:solidFill>
              </a:rPr>
              <a:t>22.526 mortes </a:t>
            </a:r>
            <a:r>
              <a:rPr lang="pt-BR" altLang="pt-BR" sz="2000" dirty="0">
                <a:solidFill>
                  <a:srgbClr val="000000"/>
                </a:solidFill>
              </a:rPr>
              <a:t>por suicídio, representando uma parte considerável dos casos nacionais</a:t>
            </a:r>
          </a:p>
          <a:p>
            <a:endParaRPr lang="pt-BR" altLang="pt-BR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t-BR" altLang="pt-BR" dirty="0">
              <a:solidFill>
                <a:srgbClr val="000000"/>
              </a:solidFill>
              <a:latin typeface="Google Sans Text"/>
            </a:endParaRPr>
          </a:p>
          <a:p>
            <a:endParaRPr lang="pt-BR" altLang="pt-BR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t-BR" altLang="pt-BR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092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ídia Online 3" title="Check in on those around you | #WorldMentalHealthDay 💛💚 #youarenotalone">
            <a:hlinkClick r:id="" action="ppaction://media"/>
            <a:extLst>
              <a:ext uri="{FF2B5EF4-FFF2-40B4-BE49-F238E27FC236}">
                <a16:creationId xmlns:a16="http://schemas.microsoft.com/office/drawing/2014/main" id="{D3A6ABAE-05A2-451B-BA54-676CB3CF1F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8373" y="516834"/>
            <a:ext cx="10601739" cy="59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062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</TotalTime>
  <Words>910</Words>
  <Application>Microsoft Office PowerPoint</Application>
  <PresentationFormat>Widescreen</PresentationFormat>
  <Paragraphs>141</Paragraphs>
  <Slides>17</Slides>
  <Notes>6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Google Sans Text</vt:lpstr>
      <vt:lpstr>Trebuchet MS</vt:lpstr>
      <vt:lpstr>Wingdings 3</vt:lpstr>
      <vt:lpstr>Facetado</vt:lpstr>
      <vt:lpstr>Setembro Amarelo: Saúde Mental em Foco</vt:lpstr>
      <vt:lpstr>Saúde mental no trabalho</vt:lpstr>
      <vt:lpstr>O que é saúde mental?</vt:lpstr>
      <vt:lpstr>Saúde mental no dia a dia explicando...</vt:lpstr>
      <vt:lpstr>Sinais de alerta</vt:lpstr>
      <vt:lpstr>Prevenção e autocuidado </vt:lpstr>
      <vt:lpstr>Busque ajuda</vt:lpstr>
      <vt:lpstr>VAMOS FALAR SOBRE NÚMEROS... ...quero dizer...pessoas</vt:lpstr>
      <vt:lpstr>Apresentação do PowerPoint</vt:lpstr>
      <vt:lpstr>Métodos mais frequentes no Brasil </vt:lpstr>
      <vt:lpstr>Principais fatores de risco </vt:lpstr>
      <vt:lpstr>Fatores protetores </vt:lpstr>
      <vt:lpstr>Sinais de alerta </vt:lpstr>
      <vt:lpstr>Como Acolher e Apoiar Alguém com Questões Emocionais </vt:lpstr>
      <vt:lpstr>Como Acolher e Apoiar Alguém com Questões Emocionais</vt:lpstr>
      <vt:lpstr>Fontes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Setembro Amarelo: Saúde Mental em Foco</dc:title>
  <dc:creator>Chantal Perroy</dc:creator>
  <cp:lastModifiedBy>Chantal Perroy</cp:lastModifiedBy>
  <cp:revision>34</cp:revision>
  <dcterms:created xsi:type="dcterms:W3CDTF">2025-09-10T17:36:33Z</dcterms:created>
  <dcterms:modified xsi:type="dcterms:W3CDTF">2025-09-11T00:12:11Z</dcterms:modified>
</cp:coreProperties>
</file>